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31" r:id="rId2"/>
    <p:sldId id="277" r:id="rId3"/>
    <p:sldId id="304" r:id="rId4"/>
    <p:sldId id="287" r:id="rId5"/>
    <p:sldId id="278" r:id="rId6"/>
    <p:sldId id="281" r:id="rId7"/>
    <p:sldId id="332" r:id="rId8"/>
    <p:sldId id="312" r:id="rId9"/>
    <p:sldId id="314" r:id="rId10"/>
    <p:sldId id="288" r:id="rId11"/>
    <p:sldId id="289" r:id="rId12"/>
    <p:sldId id="316" r:id="rId13"/>
    <p:sldId id="317" r:id="rId14"/>
    <p:sldId id="307" r:id="rId15"/>
    <p:sldId id="318" r:id="rId16"/>
    <p:sldId id="319" r:id="rId17"/>
    <p:sldId id="308" r:id="rId18"/>
    <p:sldId id="309" r:id="rId19"/>
    <p:sldId id="294" r:id="rId20"/>
    <p:sldId id="295" r:id="rId21"/>
    <p:sldId id="296" r:id="rId22"/>
    <p:sldId id="315" r:id="rId23"/>
    <p:sldId id="257" r:id="rId24"/>
    <p:sldId id="329" r:id="rId25"/>
    <p:sldId id="256" r:id="rId26"/>
    <p:sldId id="259" r:id="rId27"/>
    <p:sldId id="333" r:id="rId28"/>
    <p:sldId id="334" r:id="rId29"/>
    <p:sldId id="337" r:id="rId30"/>
    <p:sldId id="336" r:id="rId31"/>
    <p:sldId id="335" r:id="rId32"/>
    <p:sldId id="297" r:id="rId33"/>
    <p:sldId id="298" r:id="rId34"/>
    <p:sldId id="320" r:id="rId35"/>
    <p:sldId id="324" r:id="rId36"/>
    <p:sldId id="325" r:id="rId37"/>
    <p:sldId id="339" r:id="rId38"/>
    <p:sldId id="322" r:id="rId39"/>
    <p:sldId id="302" r:id="rId40"/>
    <p:sldId id="327" r:id="rId41"/>
    <p:sldId id="328" r:id="rId42"/>
    <p:sldId id="342" r:id="rId43"/>
    <p:sldId id="340" r:id="rId44"/>
    <p:sldId id="305"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16" autoAdjust="0"/>
    <p:restoredTop sz="94605" autoAdjust="0"/>
  </p:normalViewPr>
  <p:slideViewPr>
    <p:cSldViewPr>
      <p:cViewPr>
        <p:scale>
          <a:sx n="100" d="100"/>
          <a:sy n="100" d="100"/>
        </p:scale>
        <p:origin x="-1278"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gabry\prima%20guerra%20mondiale\03%20igiene%20e%20salute\Morti%20Infanzia%20Cinisello+Balsam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gabry\prima%20guerra%20mondiale\05%20scuola\registri\02%20Registri%20Scuola%20Costa%20(Balsam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plotArea>
      <c:layout>
        <c:manualLayout>
          <c:layoutTarget val="inner"/>
          <c:xMode val="edge"/>
          <c:yMode val="edge"/>
          <c:x val="0.12595712365967687"/>
          <c:y val="8.3266142202563051E-2"/>
          <c:w val="0.85171996039768594"/>
          <c:h val="0.82648954156804022"/>
        </c:manualLayout>
      </c:layout>
      <c:lineChart>
        <c:grouping val="standard"/>
        <c:ser>
          <c:idx val="1"/>
          <c:order val="0"/>
          <c:tx>
            <c:strRef>
              <c:f>Foglio1!$F$60</c:f>
              <c:strCache>
                <c:ptCount val="1"/>
                <c:pt idx="0">
                  <c:v>Italia</c:v>
                </c:pt>
              </c:strCache>
            </c:strRef>
          </c:tx>
          <c:spPr>
            <a:ln>
              <a:solidFill>
                <a:schemeClr val="tx1"/>
              </a:solidFill>
              <a:prstDash val="solid"/>
            </a:ln>
          </c:spPr>
          <c:marker>
            <c:symbol val="none"/>
          </c:marker>
          <c:cat>
            <c:numRef>
              <c:f>Foglio1!$E$61:$E$70</c:f>
              <c:numCache>
                <c:formatCode>General</c:formatCode>
                <c:ptCount val="10"/>
                <c:pt idx="0">
                  <c:v>1911</c:v>
                </c:pt>
                <c:pt idx="1">
                  <c:v>1912</c:v>
                </c:pt>
                <c:pt idx="2">
                  <c:v>1913</c:v>
                </c:pt>
                <c:pt idx="3">
                  <c:v>1914</c:v>
                </c:pt>
                <c:pt idx="4">
                  <c:v>1915</c:v>
                </c:pt>
                <c:pt idx="5">
                  <c:v>1916</c:v>
                </c:pt>
                <c:pt idx="6">
                  <c:v>1917</c:v>
                </c:pt>
                <c:pt idx="7">
                  <c:v>1918</c:v>
                </c:pt>
                <c:pt idx="8">
                  <c:v>1919</c:v>
                </c:pt>
                <c:pt idx="9">
                  <c:v>1920</c:v>
                </c:pt>
              </c:numCache>
            </c:numRef>
          </c:cat>
          <c:val>
            <c:numRef>
              <c:f>Foglio1!$F$61:$F$70</c:f>
              <c:numCache>
                <c:formatCode>0%</c:formatCode>
                <c:ptCount val="10"/>
                <c:pt idx="0">
                  <c:v>0.31300000000000278</c:v>
                </c:pt>
                <c:pt idx="1">
                  <c:v>0.25600000000000001</c:v>
                </c:pt>
                <c:pt idx="2">
                  <c:v>0.27600000000000002</c:v>
                </c:pt>
                <c:pt idx="3">
                  <c:v>0.26</c:v>
                </c:pt>
                <c:pt idx="4">
                  <c:v>0.29300000000000032</c:v>
                </c:pt>
                <c:pt idx="5">
                  <c:v>0.33200000000000357</c:v>
                </c:pt>
                <c:pt idx="6">
                  <c:v>0.30600000000000038</c:v>
                </c:pt>
                <c:pt idx="7">
                  <c:v>0.37400000000000277</c:v>
                </c:pt>
                <c:pt idx="8">
                  <c:v>0.25800000000000001</c:v>
                </c:pt>
                <c:pt idx="9">
                  <c:v>0.252</c:v>
                </c:pt>
              </c:numCache>
            </c:numRef>
          </c:val>
        </c:ser>
        <c:ser>
          <c:idx val="2"/>
          <c:order val="1"/>
          <c:tx>
            <c:strRef>
              <c:f>Foglio1!$G$60</c:f>
              <c:strCache>
                <c:ptCount val="1"/>
                <c:pt idx="0">
                  <c:v>Cinisello + Balsamo</c:v>
                </c:pt>
              </c:strCache>
            </c:strRef>
          </c:tx>
          <c:spPr>
            <a:ln>
              <a:solidFill>
                <a:sysClr val="windowText" lastClr="000000"/>
              </a:solidFill>
              <a:prstDash val="dash"/>
            </a:ln>
          </c:spPr>
          <c:marker>
            <c:symbol val="none"/>
          </c:marker>
          <c:cat>
            <c:numRef>
              <c:f>Foglio1!$E$61:$E$70</c:f>
              <c:numCache>
                <c:formatCode>General</c:formatCode>
                <c:ptCount val="10"/>
                <c:pt idx="0">
                  <c:v>1911</c:v>
                </c:pt>
                <c:pt idx="1">
                  <c:v>1912</c:v>
                </c:pt>
                <c:pt idx="2">
                  <c:v>1913</c:v>
                </c:pt>
                <c:pt idx="3">
                  <c:v>1914</c:v>
                </c:pt>
                <c:pt idx="4">
                  <c:v>1915</c:v>
                </c:pt>
                <c:pt idx="5">
                  <c:v>1916</c:v>
                </c:pt>
                <c:pt idx="6">
                  <c:v>1917</c:v>
                </c:pt>
                <c:pt idx="7">
                  <c:v>1918</c:v>
                </c:pt>
                <c:pt idx="8">
                  <c:v>1919</c:v>
                </c:pt>
                <c:pt idx="9">
                  <c:v>1920</c:v>
                </c:pt>
              </c:numCache>
            </c:numRef>
          </c:cat>
          <c:val>
            <c:numRef>
              <c:f>Foglio1!$G$61:$G$70</c:f>
              <c:numCache>
                <c:formatCode>0%</c:formatCode>
                <c:ptCount val="10"/>
                <c:pt idx="0">
                  <c:v>0.24305555555555555</c:v>
                </c:pt>
                <c:pt idx="1">
                  <c:v>0.1930501930501943</c:v>
                </c:pt>
                <c:pt idx="2">
                  <c:v>0.17449664429530395</c:v>
                </c:pt>
                <c:pt idx="3">
                  <c:v>0.1966527196652719</c:v>
                </c:pt>
                <c:pt idx="4">
                  <c:v>0.25837320574162681</c:v>
                </c:pt>
                <c:pt idx="5">
                  <c:v>0.16556291390728528</c:v>
                </c:pt>
                <c:pt idx="6">
                  <c:v>0.18103448275862319</c:v>
                </c:pt>
                <c:pt idx="7">
                  <c:v>0.18248175182481771</c:v>
                </c:pt>
                <c:pt idx="8">
                  <c:v>0.14788732394366197</c:v>
                </c:pt>
                <c:pt idx="9">
                  <c:v>0.17073170731707321</c:v>
                </c:pt>
              </c:numCache>
            </c:numRef>
          </c:val>
        </c:ser>
        <c:marker val="1"/>
        <c:axId val="83758080"/>
        <c:axId val="83739392"/>
      </c:lineChart>
      <c:catAx>
        <c:axId val="83758080"/>
        <c:scaling>
          <c:orientation val="minMax"/>
        </c:scaling>
        <c:axPos val="b"/>
        <c:numFmt formatCode="General" sourceLinked="1"/>
        <c:tickLblPos val="nextTo"/>
        <c:crossAx val="83739392"/>
        <c:crosses val="autoZero"/>
        <c:auto val="1"/>
        <c:lblAlgn val="ctr"/>
        <c:lblOffset val="100"/>
      </c:catAx>
      <c:valAx>
        <c:axId val="83739392"/>
        <c:scaling>
          <c:orientation val="minMax"/>
        </c:scaling>
        <c:axPos val="l"/>
        <c:numFmt formatCode="0%" sourceLinked="1"/>
        <c:tickLblPos val="nextTo"/>
        <c:crossAx val="83758080"/>
        <c:crosses val="autoZero"/>
        <c:crossBetween val="between"/>
      </c:valAx>
    </c:plotArea>
    <c:legend>
      <c:legendPos val="r"/>
      <c:layout>
        <c:manualLayout>
          <c:xMode val="edge"/>
          <c:yMode val="edge"/>
          <c:x val="0.41465836801216532"/>
          <c:y val="0.62461614173227631"/>
          <c:w val="0.33259437095797878"/>
          <c:h val="0.23568488387662628"/>
        </c:manualLayout>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plotArea>
      <c:layout>
        <c:manualLayout>
          <c:layoutTarget val="inner"/>
          <c:xMode val="edge"/>
          <c:yMode val="edge"/>
          <c:x val="0.10444280630609898"/>
          <c:y val="6.5806170940449868E-2"/>
          <c:w val="0.86801290463692038"/>
          <c:h val="0.79822506561679785"/>
        </c:manualLayout>
      </c:layout>
      <c:barChart>
        <c:barDir val="col"/>
        <c:grouping val="clustered"/>
        <c:ser>
          <c:idx val="0"/>
          <c:order val="0"/>
          <c:tx>
            <c:strRef>
              <c:f>Foglio3!$C$10</c:f>
              <c:strCache>
                <c:ptCount val="1"/>
                <c:pt idx="0">
                  <c:v>1915-16</c:v>
                </c:pt>
              </c:strCache>
            </c:strRef>
          </c:tx>
          <c:spPr>
            <a:solidFill>
              <a:schemeClr val="tx1"/>
            </a:solidFill>
          </c:spPr>
          <c:cat>
            <c:strRef>
              <c:f>Foglio3!$B$11:$B$14</c:f>
              <c:strCache>
                <c:ptCount val="4"/>
                <c:pt idx="0">
                  <c:v>Prima</c:v>
                </c:pt>
                <c:pt idx="1">
                  <c:v>Seconda</c:v>
                </c:pt>
                <c:pt idx="2">
                  <c:v>Terza</c:v>
                </c:pt>
                <c:pt idx="3">
                  <c:v>Quarta</c:v>
                </c:pt>
              </c:strCache>
            </c:strRef>
          </c:cat>
          <c:val>
            <c:numRef>
              <c:f>Foglio3!$C$11:$C$14</c:f>
              <c:numCache>
                <c:formatCode>0%</c:formatCode>
                <c:ptCount val="4"/>
                <c:pt idx="0">
                  <c:v>0.14583333333333481</c:v>
                </c:pt>
                <c:pt idx="1">
                  <c:v>9.0909090909091245E-2</c:v>
                </c:pt>
                <c:pt idx="2">
                  <c:v>0.14851485148514998</c:v>
                </c:pt>
                <c:pt idx="3">
                  <c:v>0.47457627118644619</c:v>
                </c:pt>
              </c:numCache>
            </c:numRef>
          </c:val>
        </c:ser>
        <c:ser>
          <c:idx val="1"/>
          <c:order val="1"/>
          <c:tx>
            <c:strRef>
              <c:f>Foglio3!$D$10</c:f>
              <c:strCache>
                <c:ptCount val="1"/>
                <c:pt idx="0">
                  <c:v>1918-19</c:v>
                </c:pt>
              </c:strCache>
            </c:strRef>
          </c:tx>
          <c:spPr>
            <a:solidFill>
              <a:schemeClr val="bg1">
                <a:lumMod val="50000"/>
              </a:schemeClr>
            </a:solidFill>
          </c:spPr>
          <c:cat>
            <c:strRef>
              <c:f>Foglio3!$B$11:$B$14</c:f>
              <c:strCache>
                <c:ptCount val="4"/>
                <c:pt idx="0">
                  <c:v>Prima</c:v>
                </c:pt>
                <c:pt idx="1">
                  <c:v>Seconda</c:v>
                </c:pt>
                <c:pt idx="2">
                  <c:v>Terza</c:v>
                </c:pt>
                <c:pt idx="3">
                  <c:v>Quarta</c:v>
                </c:pt>
              </c:strCache>
            </c:strRef>
          </c:cat>
          <c:val>
            <c:numRef>
              <c:f>Foglio3!$D$11:$D$14</c:f>
              <c:numCache>
                <c:formatCode>0%</c:formatCode>
                <c:ptCount val="4"/>
                <c:pt idx="0">
                  <c:v>9.7826086956521729E-2</c:v>
                </c:pt>
                <c:pt idx="1">
                  <c:v>6.8181818181818177E-2</c:v>
                </c:pt>
                <c:pt idx="2">
                  <c:v>1.0869565217391445E-2</c:v>
                </c:pt>
                <c:pt idx="3">
                  <c:v>0.203125</c:v>
                </c:pt>
              </c:numCache>
            </c:numRef>
          </c:val>
        </c:ser>
        <c:axId val="100926592"/>
        <c:axId val="100928128"/>
      </c:barChart>
      <c:catAx>
        <c:axId val="100926592"/>
        <c:scaling>
          <c:orientation val="minMax"/>
        </c:scaling>
        <c:axPos val="b"/>
        <c:tickLblPos val="nextTo"/>
        <c:crossAx val="100928128"/>
        <c:crosses val="autoZero"/>
        <c:auto val="1"/>
        <c:lblAlgn val="ctr"/>
        <c:lblOffset val="100"/>
      </c:catAx>
      <c:valAx>
        <c:axId val="100928128"/>
        <c:scaling>
          <c:orientation val="minMax"/>
        </c:scaling>
        <c:axPos val="l"/>
        <c:numFmt formatCode="0%" sourceLinked="1"/>
        <c:tickLblPos val="nextTo"/>
        <c:crossAx val="100926592"/>
        <c:crosses val="autoZero"/>
        <c:crossBetween val="between"/>
      </c:valAx>
    </c:plotArea>
    <c:legend>
      <c:legendPos val="r"/>
      <c:layout>
        <c:manualLayout>
          <c:xMode val="edge"/>
          <c:yMode val="edge"/>
          <c:x val="0.35426531058617339"/>
          <c:y val="0.25272640781570238"/>
          <c:w val="0.20526805677068144"/>
          <c:h val="0.18747209297555542"/>
        </c:manualLayout>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EB77FA-FBE0-4FF0-80CC-F470C2F86A5C}" type="datetimeFigureOut">
              <a:rPr lang="it-IT" smtClean="0"/>
              <a:pPr/>
              <a:t>05/03/2023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B28BC2-EC41-44CE-85A4-537B47572E2A}"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02E97C31-6EB0-46E3-8BF4-E50F6511F893}" type="slidenum">
              <a:rPr lang="it-IT" smtClean="0"/>
              <a:pPr/>
              <a:t>17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ECB4104-107C-4587-96ED-FDE677E27806}" type="datetimeFigureOut">
              <a:rPr lang="it-IT" smtClean="0"/>
              <a:pPr/>
              <a:t>05/03/2023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D9376-B0EE-4A3F-8F44-5AC34CFCD1E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B4104-107C-4587-96ED-FDE677E27806}" type="datetimeFigureOut">
              <a:rPr lang="it-IT" smtClean="0"/>
              <a:pPr/>
              <a:t>05/03/2023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D9376-B0EE-4A3F-8F44-5AC34CFCD1E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CUMENTI\ANPI\LOGHI\ANPI Cinisello B per mail.jpg"/>
          <p:cNvPicPr>
            <a:picLocks noChangeAspect="1" noChangeArrowheads="1"/>
          </p:cNvPicPr>
          <p:nvPr/>
        </p:nvPicPr>
        <p:blipFill>
          <a:blip r:embed="rId2"/>
          <a:srcRect/>
          <a:stretch>
            <a:fillRect/>
          </a:stretch>
        </p:blipFill>
        <p:spPr bwMode="auto">
          <a:xfrm>
            <a:off x="2285985" y="1857364"/>
            <a:ext cx="4714908" cy="27891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2428860" cy="1868478"/>
          </a:xfrm>
          <a:solidFill>
            <a:schemeClr val="accent6">
              <a:lumMod val="75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r>
              <a:rPr lang="it-IT" b="1" dirty="0" smtClean="0"/>
              <a:t>Prima Guerra mondiale</a:t>
            </a:r>
            <a:endParaRPr lang="it-IT" b="1" dirty="0"/>
          </a:p>
        </p:txBody>
      </p:sp>
      <p:pic>
        <p:nvPicPr>
          <p:cNvPr id="4" name="Segnaposto contenuto 3" descr="24maggio1_0.jpeg"/>
          <p:cNvPicPr>
            <a:picLocks noGrp="1" noChangeAspect="1"/>
          </p:cNvPicPr>
          <p:nvPr>
            <p:ph idx="1"/>
          </p:nvPr>
        </p:nvPicPr>
        <p:blipFill>
          <a:blip r:embed="rId2"/>
          <a:srcRect b="65275"/>
          <a:stretch>
            <a:fillRect/>
          </a:stretch>
        </p:blipFill>
        <p:spPr>
          <a:xfrm>
            <a:off x="2518460" y="214290"/>
            <a:ext cx="6505720" cy="1928826"/>
          </a:xfrm>
        </p:spPr>
      </p:pic>
      <p:pic>
        <p:nvPicPr>
          <p:cNvPr id="8" name="Immagine 7" descr="cannone.jpg"/>
          <p:cNvPicPr>
            <a:picLocks noChangeAspect="1"/>
          </p:cNvPicPr>
          <p:nvPr/>
        </p:nvPicPr>
        <p:blipFill>
          <a:blip r:embed="rId3"/>
          <a:stretch>
            <a:fillRect/>
          </a:stretch>
        </p:blipFill>
        <p:spPr>
          <a:xfrm>
            <a:off x="71406" y="2571744"/>
            <a:ext cx="5357850" cy="3354838"/>
          </a:xfrm>
          <a:prstGeom prst="rect">
            <a:avLst/>
          </a:prstGeom>
        </p:spPr>
      </p:pic>
      <p:sp>
        <p:nvSpPr>
          <p:cNvPr id="9" name="CasellaDiTesto 8"/>
          <p:cNvSpPr txBox="1"/>
          <p:nvPr/>
        </p:nvSpPr>
        <p:spPr>
          <a:xfrm>
            <a:off x="5643570" y="2786058"/>
            <a:ext cx="3286148" cy="954107"/>
          </a:xfrm>
          <a:prstGeom prst="rect">
            <a:avLst/>
          </a:prstGeom>
          <a:noFill/>
        </p:spPr>
        <p:txBody>
          <a:bodyPr wrap="square" rtlCol="0">
            <a:spAutoFit/>
          </a:bodyPr>
          <a:lstStyle/>
          <a:p>
            <a:r>
              <a:rPr lang="it-IT" sz="2800" b="1" dirty="0" smtClean="0"/>
              <a:t>Il fronte di combattimento</a:t>
            </a:r>
            <a:endParaRPr lang="it-IT" sz="2800" b="1" dirty="0"/>
          </a:p>
        </p:txBody>
      </p:sp>
      <p:pic>
        <p:nvPicPr>
          <p:cNvPr id="10" name="Immagine 9" descr="alpini1.jpg"/>
          <p:cNvPicPr>
            <a:picLocks noChangeAspect="1"/>
          </p:cNvPicPr>
          <p:nvPr/>
        </p:nvPicPr>
        <p:blipFill>
          <a:blip r:embed="rId4"/>
          <a:stretch>
            <a:fillRect/>
          </a:stretch>
        </p:blipFill>
        <p:spPr>
          <a:xfrm>
            <a:off x="5427784" y="3929066"/>
            <a:ext cx="3716216" cy="27835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929158" y="0"/>
            <a:ext cx="4214842" cy="714356"/>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it-IT" b="1" dirty="0" smtClean="0"/>
              <a:t>Il fronte interno</a:t>
            </a:r>
            <a:endParaRPr lang="it-IT" b="1" dirty="0"/>
          </a:p>
        </p:txBody>
      </p:sp>
      <p:pic>
        <p:nvPicPr>
          <p:cNvPr id="4" name="Segnaposto contenuto 3" descr="trincee1.jpg"/>
          <p:cNvPicPr>
            <a:picLocks noGrp="1" noChangeAspect="1"/>
          </p:cNvPicPr>
          <p:nvPr>
            <p:ph idx="4294967295"/>
          </p:nvPr>
        </p:nvPicPr>
        <p:blipFill>
          <a:blip r:embed="rId2"/>
          <a:stretch>
            <a:fillRect/>
          </a:stretch>
        </p:blipFill>
        <p:spPr>
          <a:xfrm>
            <a:off x="-1" y="142853"/>
            <a:ext cx="4500563" cy="3330013"/>
          </a:xfrm>
          <a:prstGeom prst="rect">
            <a:avLst/>
          </a:prstGeom>
        </p:spPr>
      </p:pic>
      <p:sp>
        <p:nvSpPr>
          <p:cNvPr id="7" name="CasellaDiTesto 6"/>
          <p:cNvSpPr txBox="1"/>
          <p:nvPr/>
        </p:nvSpPr>
        <p:spPr>
          <a:xfrm>
            <a:off x="4714876" y="714356"/>
            <a:ext cx="4286280" cy="2677656"/>
          </a:xfrm>
          <a:prstGeom prst="rect">
            <a:avLst/>
          </a:prstGeom>
          <a:noFill/>
        </p:spPr>
        <p:txBody>
          <a:bodyPr wrap="square" rtlCol="0">
            <a:spAutoFit/>
          </a:bodyPr>
          <a:lstStyle/>
          <a:p>
            <a:r>
              <a:rPr lang="it-IT" sz="2400" dirty="0" smtClean="0"/>
              <a:t>Mentre al fronte gli uomini (ne furono richiamati circa </a:t>
            </a:r>
            <a:r>
              <a:rPr lang="it-IT" sz="2400" b="1" dirty="0" smtClean="0"/>
              <a:t>6 milioni </a:t>
            </a:r>
            <a:r>
              <a:rPr lang="it-IT" sz="2400" dirty="0" smtClean="0"/>
              <a:t>su una popolazione di 36 milioni) combattevano e vivevano nelle trincee</a:t>
            </a:r>
          </a:p>
          <a:p>
            <a:r>
              <a:rPr lang="it-IT" sz="2400" dirty="0" smtClean="0"/>
              <a:t>nei paesi e nelle  città cambiò la vita di tutti. </a:t>
            </a:r>
          </a:p>
        </p:txBody>
      </p:sp>
      <p:sp>
        <p:nvSpPr>
          <p:cNvPr id="8" name="CasellaDiTesto 7"/>
          <p:cNvSpPr txBox="1"/>
          <p:nvPr/>
        </p:nvSpPr>
        <p:spPr>
          <a:xfrm>
            <a:off x="142844" y="3500438"/>
            <a:ext cx="8858312" cy="3542228"/>
          </a:xfrm>
          <a:prstGeom prst="rect">
            <a:avLst/>
          </a:prstGeom>
          <a:noFill/>
        </p:spPr>
        <p:txBody>
          <a:bodyPr wrap="square" rtlCol="0">
            <a:spAutoFit/>
          </a:bodyPr>
          <a:lstStyle/>
          <a:p>
            <a:r>
              <a:rPr lang="it-IT" sz="2400" dirty="0" smtClean="0"/>
              <a:t>Nei Comuni si costituirono i </a:t>
            </a:r>
            <a:r>
              <a:rPr lang="it-IT" sz="2400" b="1" dirty="0" smtClean="0"/>
              <a:t>Comitati di assistenza </a:t>
            </a:r>
            <a:r>
              <a:rPr lang="it-IT" sz="2400" dirty="0" smtClean="0"/>
              <a:t>a cui le famiglie dei militari si rivolgevano per ottenere il </a:t>
            </a:r>
            <a:r>
              <a:rPr lang="it-IT" sz="2400" b="1" dirty="0" smtClean="0"/>
              <a:t>sussidio governativo</a:t>
            </a:r>
            <a:r>
              <a:rPr lang="it-IT" sz="2400" dirty="0" smtClean="0"/>
              <a:t>, buoni per l’acquisto di pane e riso, informazioni sui parenti al fronte, lana per gli indumenti, rette per l’asilo ecc.</a:t>
            </a:r>
          </a:p>
          <a:p>
            <a:r>
              <a:rPr lang="it-IT" sz="2400" dirty="0" smtClean="0"/>
              <a:t>I congiunti dei soldati, riconosciuti bisognosi, ricevettero un sussidio giornaliero di lire 0,60 per la moglie e di 0,30 per ciascun figlio sotto i dodici anni. I figli dei soldati che avevano superato tale età potevano essere ammessi al lavoro, anche senza il prescritto grado di istruzione, in deroga alle norme di legge.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mitato.JPG"/>
          <p:cNvPicPr>
            <a:picLocks noChangeAspect="1"/>
          </p:cNvPicPr>
          <p:nvPr/>
        </p:nvPicPr>
        <p:blipFill>
          <a:blip r:embed="rId2" cstate="print">
            <a:grayscl/>
            <a:lum bright="20000" contrast="30000"/>
          </a:blip>
          <a:srcRect l="3769" t="5063" r="8749" b="9170"/>
          <a:stretch>
            <a:fillRect/>
          </a:stretch>
        </p:blipFill>
        <p:spPr>
          <a:xfrm>
            <a:off x="4286248" y="0"/>
            <a:ext cx="4857752" cy="3571876"/>
          </a:xfrm>
          <a:prstGeom prst="rect">
            <a:avLst/>
          </a:prstGeom>
        </p:spPr>
      </p:pic>
      <p:pic>
        <p:nvPicPr>
          <p:cNvPr id="4" name="Immagine 3" descr="C:\gabry\guerra mondiale testi e documenti\libro guerra1\immagini\IMG_5491cinisello registri aiuti.JPG"/>
          <p:cNvPicPr/>
          <p:nvPr/>
        </p:nvPicPr>
        <p:blipFill>
          <a:blip r:embed="rId3" cstate="print">
            <a:grayscl/>
            <a:lum bright="20000" contrast="30000"/>
          </a:blip>
          <a:srcRect l="47518" t="28508" r="9843" b="23984"/>
          <a:stretch>
            <a:fillRect/>
          </a:stretch>
        </p:blipFill>
        <p:spPr bwMode="auto">
          <a:xfrm>
            <a:off x="0" y="-24"/>
            <a:ext cx="4286248" cy="3571900"/>
          </a:xfrm>
          <a:prstGeom prst="rect">
            <a:avLst/>
          </a:prstGeom>
          <a:noFill/>
          <a:ln w="9525">
            <a:noFill/>
            <a:miter lim="800000"/>
            <a:headEnd/>
            <a:tailEnd/>
          </a:ln>
        </p:spPr>
      </p:pic>
      <p:sp>
        <p:nvSpPr>
          <p:cNvPr id="7" name="CasellaDiTesto 6"/>
          <p:cNvSpPr txBox="1"/>
          <p:nvPr/>
        </p:nvSpPr>
        <p:spPr>
          <a:xfrm>
            <a:off x="142844" y="3643314"/>
            <a:ext cx="9001156" cy="3170099"/>
          </a:xfrm>
          <a:prstGeom prst="rect">
            <a:avLst/>
          </a:prstGeom>
          <a:noFill/>
        </p:spPr>
        <p:txBody>
          <a:bodyPr wrap="square" rtlCol="0">
            <a:spAutoFit/>
          </a:bodyPr>
          <a:lstStyle/>
          <a:p>
            <a:r>
              <a:rPr lang="it-IT" sz="2000" dirty="0" smtClean="0"/>
              <a:t> </a:t>
            </a:r>
            <a:r>
              <a:rPr lang="it-IT" sz="2000" dirty="0" err="1" smtClean="0"/>
              <a:t>-Riccardi</a:t>
            </a:r>
            <a:r>
              <a:rPr lang="it-IT" sz="2000" dirty="0" smtClean="0"/>
              <a:t> Felice ha soldato un figlio del ‘90 richiamato, altro del ‘92 trattenuto ed ora altro del ‘95, tutti senza famiglia. In casa rimane un figlio del ‘97 che va al lavoro ed uno di 9 anni e ragazza di 16. Il padre non ha 60 anni, ma disperato.  </a:t>
            </a:r>
          </a:p>
          <a:p>
            <a:r>
              <a:rPr lang="it-IT" sz="2000" dirty="0" smtClean="0"/>
              <a:t>Secondo mio giudizio ha diritto sussidio di 0,60 giorno benché non abbia 60 anni data condizione (cronica). Si accorda sussidio. </a:t>
            </a:r>
          </a:p>
          <a:p>
            <a:r>
              <a:rPr lang="it-IT" sz="2000" dirty="0" smtClean="0"/>
              <a:t>-Fossati Adele, vedova, inabile al lavoro con 5 figli, uno con una mano storpiata. Il maggiore Carlo parte domani. -  Si accorda sussidio di 20,60</a:t>
            </a:r>
          </a:p>
          <a:p>
            <a:r>
              <a:rPr lang="it-IT" sz="2000" dirty="0" err="1" smtClean="0"/>
              <a:t>-Triulzi</a:t>
            </a:r>
            <a:r>
              <a:rPr lang="it-IT" sz="2000" dirty="0" smtClean="0"/>
              <a:t> Faustino, sussidio alla moglie 0,60. La madre vedova non potendo avere anche lei sussidio si raccomanda comitato che si ricordi di lei che è una povera vecchia senza alcun aiuto.</a:t>
            </a:r>
            <a:endParaRPr lang="it-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gabry\prima guerra mondiale\archivio cinisello ww1 Iniziato\corrispondenza, circolari ed elenchi dei prigionieri di guerra, dei morti e dei dispersi\IMG_0594.JPG"/>
          <p:cNvPicPr/>
          <p:nvPr/>
        </p:nvPicPr>
        <p:blipFill>
          <a:blip r:embed="rId2" cstate="print"/>
          <a:srcRect l="8822" t="6559" r="13541" b="11938"/>
          <a:stretch>
            <a:fillRect/>
          </a:stretch>
        </p:blipFill>
        <p:spPr bwMode="auto">
          <a:xfrm>
            <a:off x="0" y="1714488"/>
            <a:ext cx="3929058" cy="4572032"/>
          </a:xfrm>
          <a:prstGeom prst="rect">
            <a:avLst/>
          </a:prstGeom>
          <a:noFill/>
          <a:ln w="9525">
            <a:noFill/>
            <a:miter lim="800000"/>
            <a:headEnd/>
            <a:tailEnd/>
          </a:ln>
        </p:spPr>
      </p:pic>
      <p:sp>
        <p:nvSpPr>
          <p:cNvPr id="5" name="CasellaDiTesto 4"/>
          <p:cNvSpPr txBox="1"/>
          <p:nvPr/>
        </p:nvSpPr>
        <p:spPr>
          <a:xfrm>
            <a:off x="4000496" y="0"/>
            <a:ext cx="5143504" cy="6494085"/>
          </a:xfrm>
          <a:prstGeom prst="rect">
            <a:avLst/>
          </a:prstGeom>
          <a:noFill/>
        </p:spPr>
        <p:txBody>
          <a:bodyPr wrap="square" rtlCol="0">
            <a:spAutoFit/>
          </a:bodyPr>
          <a:lstStyle/>
          <a:p>
            <a:endParaRPr lang="it-IT" dirty="0" smtClean="0"/>
          </a:p>
          <a:p>
            <a:endParaRPr lang="it-IT" dirty="0" smtClean="0"/>
          </a:p>
          <a:p>
            <a:r>
              <a:rPr lang="it-IT" sz="2000" dirty="0" smtClean="0"/>
              <a:t>Io </a:t>
            </a:r>
            <a:r>
              <a:rPr lang="it-IT" sz="2000" dirty="0" err="1" smtClean="0"/>
              <a:t>Guro</a:t>
            </a:r>
            <a:r>
              <a:rPr lang="it-IT" sz="2000" dirty="0" smtClean="0"/>
              <a:t> Di </a:t>
            </a:r>
            <a:r>
              <a:rPr lang="it-IT" sz="2000" dirty="0" err="1" smtClean="0"/>
              <a:t>Esere</a:t>
            </a:r>
            <a:r>
              <a:rPr lang="it-IT" sz="2000" dirty="0" smtClean="0"/>
              <a:t> Fedele Alla </a:t>
            </a:r>
            <a:r>
              <a:rPr lang="it-IT" sz="2000" dirty="0" err="1" smtClean="0"/>
              <a:t>Padria</a:t>
            </a:r>
            <a:r>
              <a:rPr lang="it-IT" sz="2000" dirty="0" smtClean="0"/>
              <a:t> Nostra e viva </a:t>
            </a:r>
            <a:r>
              <a:rPr lang="it-IT" sz="2000" dirty="0" err="1" smtClean="0"/>
              <a:t>Lacuera</a:t>
            </a:r>
            <a:r>
              <a:rPr lang="it-IT" sz="2000" dirty="0" smtClean="0"/>
              <a:t> non o paura Dei </a:t>
            </a:r>
            <a:r>
              <a:rPr lang="it-IT" sz="2000" dirty="0" err="1" smtClean="0"/>
              <a:t>Dedesci</a:t>
            </a:r>
            <a:r>
              <a:rPr lang="it-IT" sz="2000" dirty="0" smtClean="0"/>
              <a:t> Sono </a:t>
            </a:r>
            <a:r>
              <a:rPr lang="it-IT" sz="2000" dirty="0" err="1" smtClean="0"/>
              <a:t>Viliachi</a:t>
            </a:r>
            <a:r>
              <a:rPr lang="it-IT" sz="2000" dirty="0" smtClean="0"/>
              <a:t> e </a:t>
            </a:r>
            <a:r>
              <a:rPr lang="it-IT" sz="2000" dirty="0" err="1" smtClean="0"/>
              <a:t>raditore</a:t>
            </a:r>
            <a:endParaRPr lang="it-IT" sz="2000" dirty="0" smtClean="0"/>
          </a:p>
          <a:p>
            <a:r>
              <a:rPr lang="it-IT" sz="2000" dirty="0" smtClean="0"/>
              <a:t>Sono in prima Lignea Io sono qui sul </a:t>
            </a:r>
            <a:r>
              <a:rPr lang="it-IT" sz="2000" dirty="0" err="1" smtClean="0"/>
              <a:t>Dirolo</a:t>
            </a:r>
            <a:r>
              <a:rPr lang="it-IT" sz="2000" dirty="0" smtClean="0"/>
              <a:t> Austriaco Alla distanza di </a:t>
            </a:r>
            <a:r>
              <a:rPr lang="it-IT" sz="2000" dirty="0" err="1" smtClean="0"/>
              <a:t>cincue</a:t>
            </a:r>
            <a:r>
              <a:rPr lang="it-IT" sz="2000" dirty="0" smtClean="0"/>
              <a:t> centro Metri del Col di Lana Altro che il col </a:t>
            </a:r>
            <a:r>
              <a:rPr lang="it-IT" sz="2000" dirty="0" err="1" smtClean="0"/>
              <a:t>dilana</a:t>
            </a:r>
            <a:r>
              <a:rPr lang="it-IT" sz="2000" dirty="0" smtClean="0"/>
              <a:t> è il col della Morte il col di Lana e metà Austriaco e Metà Italiano Per Prendere il col di Lana Sono Dolore e La rovina della </a:t>
            </a:r>
            <a:r>
              <a:rPr lang="it-IT" sz="2000" dirty="0" err="1" smtClean="0"/>
              <a:t>cuventù</a:t>
            </a:r>
            <a:r>
              <a:rPr lang="it-IT" sz="2000" dirty="0" smtClean="0"/>
              <a:t>  per  povera La classe dal 1896 se non </a:t>
            </a:r>
            <a:r>
              <a:rPr lang="it-IT" sz="2000" dirty="0" err="1" smtClean="0"/>
              <a:t>fano</a:t>
            </a:r>
            <a:r>
              <a:rPr lang="it-IT" sz="2000" dirty="0" smtClean="0"/>
              <a:t> La Pace questo inverno Sono doloro </a:t>
            </a:r>
            <a:r>
              <a:rPr lang="it-IT" sz="2000" dirty="0" err="1" smtClean="0"/>
              <a:t>PerI</a:t>
            </a:r>
            <a:r>
              <a:rPr lang="it-IT" sz="2000" dirty="0" smtClean="0"/>
              <a:t> nostri poveri Padre E i nostri Poveri Madre speriamo in bene </a:t>
            </a:r>
            <a:r>
              <a:rPr lang="it-IT" sz="2000" dirty="0" err="1" smtClean="0"/>
              <a:t>dellavenire</a:t>
            </a:r>
            <a:r>
              <a:rPr lang="it-IT" sz="2000" dirty="0" smtClean="0"/>
              <a:t> di ritornare </a:t>
            </a:r>
            <a:r>
              <a:rPr lang="it-IT" sz="2000" dirty="0" err="1" smtClean="0"/>
              <a:t>Nela</a:t>
            </a:r>
            <a:r>
              <a:rPr lang="it-IT" sz="2000" dirty="0" smtClean="0"/>
              <a:t> nostra bella Italia io combatto </a:t>
            </a:r>
            <a:r>
              <a:rPr lang="it-IT" sz="2000" dirty="0" err="1" smtClean="0"/>
              <a:t>senpre</a:t>
            </a:r>
            <a:r>
              <a:rPr lang="it-IT" sz="2000" dirty="0" smtClean="0"/>
              <a:t> con spirito e mai paura di </a:t>
            </a:r>
            <a:r>
              <a:rPr lang="it-IT" sz="2000" dirty="0" err="1" smtClean="0"/>
              <a:t>nisuno</a:t>
            </a:r>
            <a:r>
              <a:rPr lang="it-IT" sz="2000" dirty="0" smtClean="0"/>
              <a:t> </a:t>
            </a:r>
            <a:r>
              <a:rPr lang="it-IT" sz="2000" dirty="0" err="1" smtClean="0"/>
              <a:t>senpre</a:t>
            </a:r>
            <a:r>
              <a:rPr lang="it-IT" sz="2000" dirty="0" smtClean="0"/>
              <a:t> </a:t>
            </a:r>
            <a:r>
              <a:rPr lang="it-IT" sz="2000" dirty="0" err="1" smtClean="0"/>
              <a:t>coracio</a:t>
            </a:r>
            <a:r>
              <a:rPr lang="it-IT" sz="2000" dirty="0" smtClean="0"/>
              <a:t>  Ge (che) Dio </a:t>
            </a:r>
            <a:r>
              <a:rPr lang="it-IT" sz="2000" dirty="0" err="1" smtClean="0"/>
              <a:t>Miaiuterà</a:t>
            </a:r>
            <a:r>
              <a:rPr lang="it-IT" sz="2000" dirty="0" smtClean="0"/>
              <a:t> Sempre quando Sono delle PERICOLI</a:t>
            </a:r>
          </a:p>
          <a:p>
            <a:r>
              <a:rPr lang="it-IT" sz="2000" dirty="0" smtClean="0"/>
              <a:t>Al Soldato </a:t>
            </a:r>
            <a:r>
              <a:rPr lang="it-IT" sz="2000" dirty="0" err="1" smtClean="0"/>
              <a:t>Pessina</a:t>
            </a:r>
            <a:r>
              <a:rPr lang="it-IT" sz="2000" dirty="0" smtClean="0"/>
              <a:t> Pietro 52 fanteria 3 battaglione 18 divisione 11 compagnia  Brigata Alpi   Zona di </a:t>
            </a:r>
            <a:r>
              <a:rPr lang="it-IT" sz="2000" dirty="0" err="1" smtClean="0"/>
              <a:t>guera</a:t>
            </a:r>
            <a:endParaRPr lang="it-IT" sz="2000" dirty="0" smtClean="0"/>
          </a:p>
        </p:txBody>
      </p:sp>
      <p:sp>
        <p:nvSpPr>
          <p:cNvPr id="10" name="CasellaDiTesto 9"/>
          <p:cNvSpPr txBox="1"/>
          <p:nvPr/>
        </p:nvSpPr>
        <p:spPr>
          <a:xfrm>
            <a:off x="142844" y="142852"/>
            <a:ext cx="3286148"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it-IT" sz="3600" b="1" dirty="0" smtClean="0"/>
              <a:t>Lettera di un soldato</a:t>
            </a:r>
            <a:endParaRPr lang="it-IT" sz="36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44" y="274638"/>
            <a:ext cx="3357586" cy="2725734"/>
          </a:xfrm>
        </p:spPr>
        <p:txBody>
          <a:bodyPr>
            <a:normAutofit/>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Il lavoro delle donne e dei ragazzi</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egnaposto contenuto 2"/>
          <p:cNvSpPr>
            <a:spLocks noGrp="1"/>
          </p:cNvSpPr>
          <p:nvPr>
            <p:ph idx="1"/>
          </p:nvPr>
        </p:nvSpPr>
        <p:spPr>
          <a:xfrm>
            <a:off x="142844" y="3214686"/>
            <a:ext cx="9001156" cy="3500462"/>
          </a:xfrm>
        </p:spPr>
        <p:txBody>
          <a:bodyPr>
            <a:normAutofit fontScale="55000" lnSpcReduction="20000"/>
          </a:bodyPr>
          <a:lstStyle/>
          <a:p>
            <a:pPr marL="0" indent="0">
              <a:lnSpc>
                <a:spcPct val="120000"/>
              </a:lnSpc>
              <a:spcBef>
                <a:spcPts val="0"/>
              </a:spcBef>
              <a:buNone/>
            </a:pPr>
            <a:r>
              <a:rPr lang="it-IT" sz="4400" dirty="0" smtClean="0"/>
              <a:t>Le famiglie, in maggior parte contadine (ma stavano aumentando gli operai delle fabbriche di Sesto S. Giovanni e di Milano), perdono i membri più giovani e forti, richiamati a combattere. </a:t>
            </a:r>
            <a:br>
              <a:rPr lang="it-IT" sz="4400" dirty="0" smtClean="0"/>
            </a:br>
            <a:r>
              <a:rPr lang="it-IT" sz="4400" dirty="0" smtClean="0"/>
              <a:t>Le donne, molti ragazzi e anche bambini dovranno sostituirli nel lavoro dei campi e in fabbrica, abbandonando la scuola. </a:t>
            </a:r>
            <a:br>
              <a:rPr lang="it-IT" sz="4400" dirty="0" smtClean="0"/>
            </a:br>
            <a:r>
              <a:rPr lang="it-IT" sz="4400" dirty="0" smtClean="0"/>
              <a:t>L’alimentazione, già scarsa e poco nutriente,  peggiora ulteriormente in quanto una parte del raccolto e del bestiame veniva requisita per le razioni dei soldati.</a:t>
            </a:r>
            <a:br>
              <a:rPr lang="it-IT" sz="4400" dirty="0" smtClean="0"/>
            </a:br>
            <a:r>
              <a:rPr lang="it-IT" sz="4400" dirty="0" smtClean="0"/>
              <a:t>Aumentano le malattie e gli incidenti specie tra i bambini.</a:t>
            </a:r>
            <a:endParaRPr lang="it-IT" dirty="0"/>
          </a:p>
        </p:txBody>
      </p:sp>
      <p:pic>
        <p:nvPicPr>
          <p:cNvPr id="4" name="Immagine 3" descr="donne2.jpg"/>
          <p:cNvPicPr>
            <a:picLocks noChangeAspect="1"/>
          </p:cNvPicPr>
          <p:nvPr/>
        </p:nvPicPr>
        <p:blipFill>
          <a:blip r:embed="rId2"/>
          <a:stretch>
            <a:fillRect/>
          </a:stretch>
        </p:blipFill>
        <p:spPr>
          <a:xfrm>
            <a:off x="3544649" y="0"/>
            <a:ext cx="5599351" cy="31432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3571868" cy="2071678"/>
          </a:xfrm>
        </p:spPr>
        <p:txBody>
          <a:bodyPr>
            <a:noAutofit/>
          </a:bodyPr>
          <a:lstStyle/>
          <a:p>
            <a:r>
              <a:rPr lang="it-IT" sz="2200" dirty="0" smtClean="0"/>
              <a:t>Le famiglie devono organizzarsi: </a:t>
            </a:r>
            <a:br>
              <a:rPr lang="it-IT" sz="2200" dirty="0" smtClean="0"/>
            </a:br>
            <a:r>
              <a:rPr lang="it-IT" sz="2200" dirty="0" smtClean="0"/>
              <a:t>soprattutto le donne dovranno imparare a svolgere nuovi lavori e assistere feriti e bisognosi.</a:t>
            </a:r>
            <a:endParaRPr lang="it-IT" sz="2200" dirty="0"/>
          </a:p>
        </p:txBody>
      </p:sp>
      <p:pic>
        <p:nvPicPr>
          <p:cNvPr id="4" name="Segnaposto contenuto 3" descr="donne.jpg"/>
          <p:cNvPicPr>
            <a:picLocks noGrp="1" noChangeAspect="1"/>
          </p:cNvPicPr>
          <p:nvPr>
            <p:ph idx="1"/>
          </p:nvPr>
        </p:nvPicPr>
        <p:blipFill>
          <a:blip r:embed="rId2">
            <a:grayscl/>
          </a:blip>
          <a:stretch>
            <a:fillRect/>
          </a:stretch>
        </p:blipFill>
        <p:spPr>
          <a:xfrm>
            <a:off x="103342" y="2143117"/>
            <a:ext cx="3432075" cy="4714884"/>
          </a:xfrm>
          <a:prstGeom prst="rect">
            <a:avLst/>
          </a:prstGeom>
        </p:spPr>
      </p:pic>
      <p:pic>
        <p:nvPicPr>
          <p:cNvPr id="8" name="Immagine 7" descr="donne4.jpg"/>
          <p:cNvPicPr>
            <a:picLocks noChangeAspect="1"/>
          </p:cNvPicPr>
          <p:nvPr/>
        </p:nvPicPr>
        <p:blipFill>
          <a:blip r:embed="rId3">
            <a:grayscl/>
            <a:lum bright="10000"/>
          </a:blip>
          <a:srcRect l="8593" r="8593"/>
          <a:stretch>
            <a:fillRect/>
          </a:stretch>
        </p:blipFill>
        <p:spPr>
          <a:xfrm>
            <a:off x="3714744" y="0"/>
            <a:ext cx="5258634" cy="3571877"/>
          </a:xfrm>
          <a:prstGeom prst="rect">
            <a:avLst/>
          </a:prstGeom>
        </p:spPr>
      </p:pic>
      <p:pic>
        <p:nvPicPr>
          <p:cNvPr id="6" name="Immagine 5" descr="donne0.jpg"/>
          <p:cNvPicPr>
            <a:picLocks noChangeAspect="1"/>
          </p:cNvPicPr>
          <p:nvPr/>
        </p:nvPicPr>
        <p:blipFill>
          <a:blip r:embed="rId4">
            <a:grayscl/>
          </a:blip>
          <a:srcRect t="3079"/>
          <a:stretch>
            <a:fillRect/>
          </a:stretch>
        </p:blipFill>
        <p:spPr>
          <a:xfrm>
            <a:off x="3857620" y="3643314"/>
            <a:ext cx="5081596" cy="321468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857232"/>
          </a:xfrm>
        </p:spPr>
        <p:txBody>
          <a:bodyPr/>
          <a:lstStyle/>
          <a:p>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L’alimentazione</a:t>
            </a:r>
            <a:endParaRPr lang="it-IT"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4" name="Segnaposto contenuto 4" descr="bambini1.jpg"/>
          <p:cNvPicPr>
            <a:picLocks noChangeAspect="1"/>
          </p:cNvPicPr>
          <p:nvPr/>
        </p:nvPicPr>
        <p:blipFill>
          <a:blip r:embed="rId2" cstate="print">
            <a:grayscl/>
          </a:blip>
          <a:srcRect l="5078"/>
          <a:stretch>
            <a:fillRect/>
          </a:stretch>
        </p:blipFill>
        <p:spPr>
          <a:xfrm>
            <a:off x="5357850" y="1285860"/>
            <a:ext cx="3714744" cy="5140854"/>
          </a:xfrm>
          <a:prstGeom prst="rect">
            <a:avLst/>
          </a:prstGeom>
        </p:spPr>
      </p:pic>
      <p:sp>
        <p:nvSpPr>
          <p:cNvPr id="5" name="CasellaDiTesto 4"/>
          <p:cNvSpPr txBox="1"/>
          <p:nvPr/>
        </p:nvSpPr>
        <p:spPr>
          <a:xfrm>
            <a:off x="0" y="857232"/>
            <a:ext cx="5429256" cy="6217087"/>
          </a:xfrm>
          <a:prstGeom prst="rect">
            <a:avLst/>
          </a:prstGeom>
          <a:noFill/>
        </p:spPr>
        <p:txBody>
          <a:bodyPr wrap="square" rtlCol="0">
            <a:spAutoFit/>
          </a:bodyPr>
          <a:lstStyle/>
          <a:p>
            <a:r>
              <a:rPr lang="it-IT" sz="2000" dirty="0" smtClean="0"/>
              <a:t>L’alimentazione nei due paesi era costituita principalmente dai derivati del mais (polenta e pane giallo) e del grano, da pochi prodotti dell’or-to, talvolta da salumi, uova, formaggio e, raramente, dalla carne degli animali da cortile.</a:t>
            </a:r>
          </a:p>
          <a:p>
            <a:r>
              <a:rPr lang="it-IT" sz="2000" dirty="0" smtClean="0"/>
              <a:t>Durante la guerra </a:t>
            </a:r>
            <a:r>
              <a:rPr lang="it-IT" sz="2000" b="1" dirty="0" smtClean="0"/>
              <a:t>la produzione cala </a:t>
            </a:r>
            <a:r>
              <a:rPr lang="it-IT" sz="2000" dirty="0" smtClean="0"/>
              <a:t>notevolmen-te, una parte dei raccolti serve per l’alimentazione dei soldati, </a:t>
            </a:r>
            <a:r>
              <a:rPr lang="it-IT" sz="2000" b="1" dirty="0" smtClean="0"/>
              <a:t>i prezzi </a:t>
            </a:r>
            <a:r>
              <a:rPr lang="it-IT" sz="2000" dirty="0" smtClean="0"/>
              <a:t>dei generi alimentari crescono (nel 1917 erano quasi raddoppiati),  nonostante il calmiere e il tesseramento.</a:t>
            </a:r>
          </a:p>
          <a:p>
            <a:r>
              <a:rPr lang="it-IT" sz="2000" dirty="0" smtClean="0"/>
              <a:t>Nel 1917 la crisi nei rifornimenti porta le città sull’orlo della rivolta.  Anche a Cinisello scoppiano </a:t>
            </a:r>
            <a:r>
              <a:rPr lang="it-IT" sz="2000" b="1" dirty="0" smtClean="0"/>
              <a:t>disordini</a:t>
            </a:r>
            <a:r>
              <a:rPr lang="it-IT" sz="2000" dirty="0" smtClean="0"/>
              <a:t>. Il parroco annota: “</a:t>
            </a:r>
            <a:r>
              <a:rPr lang="it-IT" sz="2000" dirty="0"/>
              <a:t>Fervono alcuni disordini in paese causa il rincaro e la scarsità dei viveri. Alcuni esercenti furono malmenati. Intervenne la cavalleria che ristabilì l’ordine”. </a:t>
            </a:r>
            <a:endParaRPr lang="it-IT" sz="2000" dirty="0" smtClean="0"/>
          </a:p>
          <a:p>
            <a:r>
              <a:rPr lang="it-IT" sz="2000" dirty="0" smtClean="0"/>
              <a:t>E </a:t>
            </a:r>
            <a:r>
              <a:rPr lang="it-IT" sz="2000" dirty="0"/>
              <a:t>nel mese di agosto </a:t>
            </a:r>
            <a:r>
              <a:rPr lang="it-IT" sz="2000" dirty="0" smtClean="0"/>
              <a:t>aggiunge: “… </a:t>
            </a:r>
            <a:r>
              <a:rPr lang="it-IT" sz="2000" dirty="0"/>
              <a:t>lavori eccezionalmente prolungati nel raccolto del frumento per mancanza di mano d’opera”.</a:t>
            </a:r>
          </a:p>
          <a:p>
            <a:endParaRPr lang="it-IT"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11156"/>
          </a:xfrm>
        </p:spPr>
        <p:txBody>
          <a:bodyPr>
            <a:normAutofit fontScale="90000"/>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mortalità infantile</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Segnaposto contenuto 3"/>
          <p:cNvGraphicFramePr>
            <a:graphicFrameLocks noGrp="1"/>
          </p:cNvGraphicFramePr>
          <p:nvPr>
            <p:ph idx="1"/>
          </p:nvPr>
        </p:nvGraphicFramePr>
        <p:xfrm>
          <a:off x="428596" y="928670"/>
          <a:ext cx="8001056" cy="4286280"/>
        </p:xfrm>
        <a:graphic>
          <a:graphicData uri="http://schemas.openxmlformats.org/drawingml/2006/chart">
            <c:chart xmlns:c="http://schemas.openxmlformats.org/drawingml/2006/chart" xmlns:r="http://schemas.openxmlformats.org/officeDocument/2006/relationships" r:id="rId3"/>
          </a:graphicData>
        </a:graphic>
      </p:graphicFrame>
      <p:sp>
        <p:nvSpPr>
          <p:cNvPr id="5" name="CasellaDiTesto 4"/>
          <p:cNvSpPr txBox="1"/>
          <p:nvPr/>
        </p:nvSpPr>
        <p:spPr>
          <a:xfrm>
            <a:off x="0" y="5357826"/>
            <a:ext cx="9144000" cy="1323439"/>
          </a:xfrm>
          <a:prstGeom prst="rect">
            <a:avLst/>
          </a:prstGeom>
          <a:noFill/>
        </p:spPr>
        <p:txBody>
          <a:bodyPr wrap="square" rtlCol="0">
            <a:spAutoFit/>
          </a:bodyPr>
          <a:lstStyle/>
          <a:p>
            <a:r>
              <a:rPr lang="it-IT" sz="2000" b="1" dirty="0" smtClean="0"/>
              <a:t>La mortalità infantile </a:t>
            </a:r>
            <a:r>
              <a:rPr lang="it-IT" sz="2000" dirty="0" smtClean="0"/>
              <a:t>che era in calo, anche se ancora </a:t>
            </a:r>
            <a:r>
              <a:rPr lang="it-IT" sz="2000" b="1" dirty="0" smtClean="0"/>
              <a:t>molto alta </a:t>
            </a:r>
            <a:r>
              <a:rPr lang="it-IT" sz="2000" dirty="0" smtClean="0"/>
              <a:t>rispetto ad altri Paesi europei (circa il 33% in Italia e il 28% a Cinisello Balsamo; attualmente è del 4 per mille) </a:t>
            </a:r>
            <a:r>
              <a:rPr lang="it-IT" sz="2000" b="1" dirty="0" smtClean="0"/>
              <a:t>risale durante la guerra</a:t>
            </a:r>
            <a:r>
              <a:rPr lang="it-IT" sz="2000" dirty="0" smtClean="0"/>
              <a:t>, sia per il peggioramento delle condizioni alimentari ed igieniche,  sia per gli incidenti e la minor cura dei bambini dovuta al lavoro delle madri.</a:t>
            </a:r>
            <a:endParaRPr lang="it-IT"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Abbandono scolastico a Balsamo</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Segnaposto contenuto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llaDiTesto 4"/>
          <p:cNvSpPr txBox="1"/>
          <p:nvPr/>
        </p:nvSpPr>
        <p:spPr>
          <a:xfrm>
            <a:off x="714348" y="5857892"/>
            <a:ext cx="8001056" cy="707886"/>
          </a:xfrm>
          <a:prstGeom prst="rect">
            <a:avLst/>
          </a:prstGeom>
          <a:noFill/>
        </p:spPr>
        <p:txBody>
          <a:bodyPr wrap="square" rtlCol="0">
            <a:spAutoFit/>
          </a:bodyPr>
          <a:lstStyle/>
          <a:p>
            <a:r>
              <a:rPr lang="it-IT" sz="2000" dirty="0" smtClean="0"/>
              <a:t>Durante il conflitto </a:t>
            </a:r>
            <a:r>
              <a:rPr lang="it-IT" sz="2000" b="1" dirty="0" smtClean="0"/>
              <a:t>il fenomeno dell’abbandono si accentua notevolmente</a:t>
            </a:r>
            <a:r>
              <a:rPr lang="it-IT" sz="2000" dirty="0" smtClean="0"/>
              <a:t>, </a:t>
            </a:r>
            <a:br>
              <a:rPr lang="it-IT" sz="2000" dirty="0" smtClean="0"/>
            </a:br>
            <a:r>
              <a:rPr lang="it-IT" sz="2000" dirty="0" smtClean="0"/>
              <a:t>per ridursi poi al suo termine.</a:t>
            </a:r>
            <a:endParaRPr lang="it-IT"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2852"/>
            <a:ext cx="8229600" cy="857256"/>
          </a:xfrm>
        </p:spPr>
        <p:style>
          <a:lnRef idx="1">
            <a:schemeClr val="accent6"/>
          </a:lnRef>
          <a:fillRef idx="2">
            <a:schemeClr val="accent6"/>
          </a:fillRef>
          <a:effectRef idx="1">
            <a:schemeClr val="accent6"/>
          </a:effectRef>
          <a:fontRef idx="minor">
            <a:schemeClr val="dk1"/>
          </a:fontRef>
        </p:style>
        <p:txBody>
          <a:bodyPr/>
          <a:lstStyle/>
          <a:p>
            <a:r>
              <a:rPr lang="it-IT" dirty="0" smtClean="0"/>
              <a:t>I bambini conoscono la guerra</a:t>
            </a:r>
            <a:endParaRPr lang="it-IT" dirty="0"/>
          </a:p>
        </p:txBody>
      </p:sp>
      <p:sp>
        <p:nvSpPr>
          <p:cNvPr id="3" name="Segnaposto contenuto 2"/>
          <p:cNvSpPr>
            <a:spLocks noGrp="1"/>
          </p:cNvSpPr>
          <p:nvPr>
            <p:ph sz="half" idx="1"/>
          </p:nvPr>
        </p:nvSpPr>
        <p:spPr>
          <a:xfrm>
            <a:off x="142844" y="1071546"/>
            <a:ext cx="4714908" cy="5643602"/>
          </a:xfrm>
        </p:spPr>
        <p:txBody>
          <a:bodyPr>
            <a:noAutofit/>
          </a:bodyPr>
          <a:lstStyle/>
          <a:p>
            <a:r>
              <a:rPr lang="it-IT" sz="2200" dirty="0" smtClean="0"/>
              <a:t>Attraverso il cambiamento delle loro condizioni di vita,</a:t>
            </a:r>
          </a:p>
          <a:p>
            <a:r>
              <a:rPr lang="it-IT" sz="2200" dirty="0" smtClean="0"/>
              <a:t>dalle lettere di familiari e parenti,</a:t>
            </a:r>
          </a:p>
          <a:p>
            <a:r>
              <a:rPr lang="it-IT" sz="2200" dirty="0" smtClean="0"/>
              <a:t>dal ferimento, dalla prigionia (furono </a:t>
            </a:r>
            <a:r>
              <a:rPr lang="it-IT" sz="2200" b="1" dirty="0" smtClean="0"/>
              <a:t>600.000 i prigionieri </a:t>
            </a:r>
            <a:r>
              <a:rPr lang="it-IT" sz="2200" dirty="0" smtClean="0"/>
              <a:t>italiani e circa </a:t>
            </a:r>
            <a:r>
              <a:rPr lang="it-IT" sz="2200" b="1" dirty="0" smtClean="0"/>
              <a:t>80 </a:t>
            </a:r>
            <a:r>
              <a:rPr lang="it-IT" sz="2200" dirty="0" smtClean="0"/>
              <a:t>quelli di Cinisello) o dalla morte di un familiare (</a:t>
            </a:r>
            <a:r>
              <a:rPr lang="it-IT" sz="2200" b="1" dirty="0" smtClean="0"/>
              <a:t>650.000 i caduti </a:t>
            </a:r>
            <a:r>
              <a:rPr lang="it-IT" sz="2200" dirty="0" smtClean="0"/>
              <a:t>e </a:t>
            </a:r>
            <a:r>
              <a:rPr lang="it-IT" sz="2200" b="1" dirty="0" smtClean="0"/>
              <a:t>108</a:t>
            </a:r>
            <a:r>
              <a:rPr lang="it-IT" sz="2200" dirty="0" smtClean="0"/>
              <a:t> a Cinisello Balsamo ). In Italia gli </a:t>
            </a:r>
            <a:r>
              <a:rPr lang="it-IT" sz="2200" b="1" dirty="0" smtClean="0"/>
              <a:t>orfani</a:t>
            </a:r>
            <a:r>
              <a:rPr lang="it-IT" sz="2200" dirty="0" smtClean="0"/>
              <a:t> furono 345.000 a Cinisello Balsamo circa una trentina.</a:t>
            </a:r>
          </a:p>
          <a:p>
            <a:r>
              <a:rPr lang="it-IT" sz="2200" dirty="0" smtClean="0"/>
              <a:t>dal trovarsi nelle zone di guerra. Dopo Caporetto si ebbero </a:t>
            </a:r>
            <a:r>
              <a:rPr lang="it-IT" sz="2200" b="1" dirty="0" smtClean="0"/>
              <a:t>630.000 profughi</a:t>
            </a:r>
            <a:r>
              <a:rPr lang="it-IT" sz="2200" dirty="0" smtClean="0"/>
              <a:t> (30% bambini), alcuni di loro si stabilirono a Cinisello Balsamo e 17 vi frequentarono le scuole elementari.</a:t>
            </a:r>
            <a:endParaRPr lang="it-IT" sz="2200" dirty="0"/>
          </a:p>
        </p:txBody>
      </p:sp>
      <p:pic>
        <p:nvPicPr>
          <p:cNvPr id="5" name="Segnaposto contenuto 4" descr="bambini mamme (1).tif"/>
          <p:cNvPicPr>
            <a:picLocks noGrp="1" noChangeAspect="1"/>
          </p:cNvPicPr>
          <p:nvPr>
            <p:ph sz="half" idx="2"/>
          </p:nvPr>
        </p:nvPicPr>
        <p:blipFill>
          <a:blip r:embed="rId2" cstate="print">
            <a:grayscl/>
            <a:lum bright="20000" contrast="10000"/>
          </a:blip>
          <a:stretch>
            <a:fillRect/>
          </a:stretch>
        </p:blipFill>
        <p:spPr>
          <a:xfrm>
            <a:off x="4924228" y="4071942"/>
            <a:ext cx="4219772" cy="2714620"/>
          </a:xfrm>
          <a:prstGeom prst="rect">
            <a:avLst/>
          </a:prstGeom>
        </p:spPr>
      </p:pic>
      <p:pic>
        <p:nvPicPr>
          <p:cNvPr id="6" name="Segnaposto contenuto 8" descr="1-Bersaglieri a Cinisello 1913 via Frova (1) (1).jpg"/>
          <p:cNvPicPr>
            <a:picLocks noChangeAspect="1"/>
          </p:cNvPicPr>
          <p:nvPr/>
        </p:nvPicPr>
        <p:blipFill>
          <a:blip r:embed="rId3" cstate="print">
            <a:grayscl/>
            <a:lum contrast="40000"/>
          </a:blip>
          <a:stretch>
            <a:fillRect/>
          </a:stretch>
        </p:blipFill>
        <p:spPr>
          <a:xfrm>
            <a:off x="5000628" y="1142984"/>
            <a:ext cx="4144638" cy="27922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idx="4294967295"/>
          </p:nvPr>
        </p:nvSpPr>
        <p:spPr>
          <a:xfrm>
            <a:off x="5429256" y="274638"/>
            <a:ext cx="3500462" cy="2511425"/>
          </a:xfrm>
        </p:spPr>
        <p:style>
          <a:lnRef idx="0">
            <a:schemeClr val="accent2"/>
          </a:lnRef>
          <a:fillRef idx="3">
            <a:schemeClr val="accent2"/>
          </a:fillRef>
          <a:effectRef idx="3">
            <a:schemeClr val="accent2"/>
          </a:effectRef>
          <a:fontRef idx="minor">
            <a:schemeClr val="lt1"/>
          </a:fontRef>
        </p:style>
        <p:txBody>
          <a:bodyPr>
            <a:noAutofit/>
          </a:bodyPr>
          <a:lstStyle/>
          <a:p>
            <a:r>
              <a:rPr lang="it-IT" sz="3600" b="1" dirty="0" smtClean="0"/>
              <a:t/>
            </a:r>
            <a:br>
              <a:rPr lang="it-IT" sz="3600" b="1" dirty="0" smtClean="0"/>
            </a:br>
            <a:r>
              <a:rPr lang="it-IT" sz="4000" b="1" dirty="0" smtClean="0"/>
              <a:t>L’esperienza della guerra nella vita dei civili </a:t>
            </a:r>
            <a:r>
              <a:rPr lang="it-IT" sz="3600" dirty="0" smtClean="0"/>
              <a:t/>
            </a:r>
            <a:br>
              <a:rPr lang="it-IT" sz="3600" dirty="0" smtClean="0"/>
            </a:br>
            <a:endParaRPr lang="it-IT" sz="3600" b="1" dirty="0"/>
          </a:p>
        </p:txBody>
      </p:sp>
      <p:pic>
        <p:nvPicPr>
          <p:cNvPr id="6" name="Immagine 5" descr="bambini3.jpg"/>
          <p:cNvPicPr>
            <a:picLocks noChangeAspect="1"/>
          </p:cNvPicPr>
          <p:nvPr/>
        </p:nvPicPr>
        <p:blipFill>
          <a:blip r:embed="rId2"/>
          <a:srcRect t="4593"/>
          <a:stretch>
            <a:fillRect/>
          </a:stretch>
        </p:blipFill>
        <p:spPr>
          <a:xfrm>
            <a:off x="3643306" y="3357562"/>
            <a:ext cx="5500694" cy="3500437"/>
          </a:xfrm>
          <a:prstGeom prst="rect">
            <a:avLst/>
          </a:prstGeom>
        </p:spPr>
      </p:pic>
      <p:sp>
        <p:nvSpPr>
          <p:cNvPr id="7" name="CasellaDiTesto 6"/>
          <p:cNvSpPr txBox="1"/>
          <p:nvPr/>
        </p:nvSpPr>
        <p:spPr>
          <a:xfrm>
            <a:off x="285720" y="3929066"/>
            <a:ext cx="2857520" cy="255454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4000" b="1" dirty="0" smtClean="0"/>
              <a:t>tra storia locale e conflitti attuali</a:t>
            </a:r>
            <a:endParaRPr lang="it-IT" sz="4000" dirty="0"/>
          </a:p>
        </p:txBody>
      </p:sp>
      <p:pic>
        <p:nvPicPr>
          <p:cNvPr id="1026" name="Picture 2"/>
          <p:cNvPicPr>
            <a:picLocks noChangeAspect="1" noChangeArrowheads="1"/>
          </p:cNvPicPr>
          <p:nvPr/>
        </p:nvPicPr>
        <p:blipFill>
          <a:blip r:embed="rId3">
            <a:grayscl/>
            <a:lum bright="10000"/>
          </a:blip>
          <a:srcRect/>
          <a:stretch>
            <a:fillRect/>
          </a:stretch>
        </p:blipFill>
        <p:spPr bwMode="auto">
          <a:xfrm>
            <a:off x="0" y="0"/>
            <a:ext cx="5218492" cy="3405181"/>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429256" y="274638"/>
            <a:ext cx="3500462" cy="939784"/>
          </a:xfrm>
        </p:spPr>
        <p:style>
          <a:lnRef idx="1">
            <a:schemeClr val="accent3"/>
          </a:lnRef>
          <a:fillRef idx="3">
            <a:schemeClr val="accent3"/>
          </a:fillRef>
          <a:effectRef idx="2">
            <a:schemeClr val="accent3"/>
          </a:effectRef>
          <a:fontRef idx="minor">
            <a:schemeClr val="lt1"/>
          </a:fontRef>
        </p:style>
        <p:txBody>
          <a:bodyPr/>
          <a:lstStyle/>
          <a:p>
            <a:r>
              <a:rPr lang="it-IT" dirty="0" smtClean="0"/>
              <a:t>La scuola</a:t>
            </a:r>
            <a:endParaRPr lang="it-IT" dirty="0"/>
          </a:p>
        </p:txBody>
      </p:sp>
      <p:pic>
        <p:nvPicPr>
          <p:cNvPr id="7" name="Immagine 6" descr="compito1.JPG"/>
          <p:cNvPicPr>
            <a:picLocks noChangeAspect="1"/>
          </p:cNvPicPr>
          <p:nvPr/>
        </p:nvPicPr>
        <p:blipFill>
          <a:blip r:embed="rId2" cstate="print">
            <a:lum bright="10000" contrast="40000"/>
          </a:blip>
          <a:srcRect l="6104" t="5634" r="9389" b="5633"/>
          <a:stretch>
            <a:fillRect/>
          </a:stretch>
        </p:blipFill>
        <p:spPr>
          <a:xfrm>
            <a:off x="5357819" y="1428736"/>
            <a:ext cx="3582104" cy="5014946"/>
          </a:xfrm>
          <a:prstGeom prst="rect">
            <a:avLst/>
          </a:prstGeom>
        </p:spPr>
      </p:pic>
      <p:pic>
        <p:nvPicPr>
          <p:cNvPr id="14" name="Immagine 13" descr="1915 balsamo dida (2).jpg"/>
          <p:cNvPicPr>
            <a:picLocks noChangeAspect="1"/>
          </p:cNvPicPr>
          <p:nvPr/>
        </p:nvPicPr>
        <p:blipFill>
          <a:blip r:embed="rId3" cstate="print"/>
          <a:stretch>
            <a:fillRect/>
          </a:stretch>
        </p:blipFill>
        <p:spPr>
          <a:xfrm>
            <a:off x="0" y="0"/>
            <a:ext cx="5236355" cy="3378386"/>
          </a:xfrm>
          <a:prstGeom prst="rect">
            <a:avLst/>
          </a:prstGeom>
        </p:spPr>
      </p:pic>
      <p:pic>
        <p:nvPicPr>
          <p:cNvPr id="17" name="Immagine 16" descr="testo.jpg"/>
          <p:cNvPicPr>
            <a:picLocks noChangeAspect="1"/>
          </p:cNvPicPr>
          <p:nvPr/>
        </p:nvPicPr>
        <p:blipFill>
          <a:blip r:embed="rId4" cstate="print">
            <a:lum bright="10000" contrast="10000"/>
          </a:blip>
          <a:stretch>
            <a:fillRect/>
          </a:stretch>
        </p:blipFill>
        <p:spPr>
          <a:xfrm>
            <a:off x="0" y="3357562"/>
            <a:ext cx="5205418" cy="344634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929058" y="4786322"/>
            <a:ext cx="3000396" cy="1714512"/>
          </a:xfrm>
        </p:spPr>
        <p:style>
          <a:lnRef idx="1">
            <a:schemeClr val="accent2"/>
          </a:lnRef>
          <a:fillRef idx="3">
            <a:schemeClr val="accent2"/>
          </a:fillRef>
          <a:effectRef idx="2">
            <a:schemeClr val="accent2"/>
          </a:effectRef>
          <a:fontRef idx="minor">
            <a:schemeClr val="lt1"/>
          </a:fontRef>
        </p:style>
        <p:txBody>
          <a:bodyPr>
            <a:normAutofit/>
          </a:bodyPr>
          <a:lstStyle/>
          <a:p>
            <a:r>
              <a:rPr lang="it-IT" dirty="0" smtClean="0"/>
              <a:t>La propaganda</a:t>
            </a:r>
            <a:endParaRPr lang="it-IT" dirty="0"/>
          </a:p>
        </p:txBody>
      </p:sp>
      <p:pic>
        <p:nvPicPr>
          <p:cNvPr id="6" name="Segnaposto contenuto 5" descr="grande g1.jpg"/>
          <p:cNvPicPr>
            <a:picLocks noGrp="1" noChangeAspect="1"/>
          </p:cNvPicPr>
          <p:nvPr>
            <p:ph sz="half" idx="4294967295"/>
          </p:nvPr>
        </p:nvPicPr>
        <p:blipFill>
          <a:blip r:embed="rId2"/>
          <a:srcRect b="14286"/>
          <a:stretch>
            <a:fillRect/>
          </a:stretch>
        </p:blipFill>
        <p:spPr>
          <a:xfrm>
            <a:off x="6465888" y="1"/>
            <a:ext cx="2678112" cy="3857627"/>
          </a:xfrm>
          <a:prstGeom prst="rect">
            <a:avLst/>
          </a:prstGeom>
        </p:spPr>
      </p:pic>
      <p:pic>
        <p:nvPicPr>
          <p:cNvPr id="7" name="Immagine 6" descr="propaganda3.jpg"/>
          <p:cNvPicPr>
            <a:picLocks noChangeAspect="1"/>
          </p:cNvPicPr>
          <p:nvPr/>
        </p:nvPicPr>
        <p:blipFill>
          <a:blip r:embed="rId3"/>
          <a:stretch>
            <a:fillRect/>
          </a:stretch>
        </p:blipFill>
        <p:spPr>
          <a:xfrm>
            <a:off x="0" y="142851"/>
            <a:ext cx="3428992" cy="4350533"/>
          </a:xfrm>
          <a:prstGeom prst="rect">
            <a:avLst/>
          </a:prstGeom>
        </p:spPr>
      </p:pic>
      <p:pic>
        <p:nvPicPr>
          <p:cNvPr id="11" name="Immagine 10" descr="propaganda1.jpg"/>
          <p:cNvPicPr>
            <a:picLocks noChangeAspect="1"/>
          </p:cNvPicPr>
          <p:nvPr/>
        </p:nvPicPr>
        <p:blipFill>
          <a:blip r:embed="rId4"/>
          <a:stretch>
            <a:fillRect/>
          </a:stretch>
        </p:blipFill>
        <p:spPr>
          <a:xfrm>
            <a:off x="7000892" y="3959226"/>
            <a:ext cx="1879674" cy="2898774"/>
          </a:xfrm>
          <a:prstGeom prst="rect">
            <a:avLst/>
          </a:prstGeom>
        </p:spPr>
      </p:pic>
      <p:pic>
        <p:nvPicPr>
          <p:cNvPr id="12" name="Immagine 11" descr="propaganda.jpg"/>
          <p:cNvPicPr>
            <a:picLocks noChangeAspect="1"/>
          </p:cNvPicPr>
          <p:nvPr/>
        </p:nvPicPr>
        <p:blipFill>
          <a:blip r:embed="rId5"/>
          <a:srcRect l="6765" t="11985" r="6969" b="9787"/>
          <a:stretch>
            <a:fillRect/>
          </a:stretch>
        </p:blipFill>
        <p:spPr>
          <a:xfrm>
            <a:off x="1" y="4572008"/>
            <a:ext cx="3857620" cy="2344802"/>
          </a:xfrm>
          <a:prstGeom prst="rect">
            <a:avLst/>
          </a:prstGeom>
        </p:spPr>
      </p:pic>
      <p:pic>
        <p:nvPicPr>
          <p:cNvPr id="14" name="Immagine 13" descr="propaganda4.jpg"/>
          <p:cNvPicPr>
            <a:picLocks noChangeAspect="1"/>
          </p:cNvPicPr>
          <p:nvPr/>
        </p:nvPicPr>
        <p:blipFill>
          <a:blip r:embed="rId6"/>
          <a:stretch>
            <a:fillRect/>
          </a:stretch>
        </p:blipFill>
        <p:spPr>
          <a:xfrm>
            <a:off x="3571868" y="214290"/>
            <a:ext cx="2657684" cy="41434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14281" y="0"/>
            <a:ext cx="4255081" cy="2714620"/>
          </a:xfrm>
        </p:spPr>
        <p:txBody>
          <a:bodyPr>
            <a:normAutofit fontScale="90000"/>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“spagnola” </a:t>
            </a:r>
            <a:b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nel mondo, </a:t>
            </a:r>
            <a:b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Italia e a Cinisello </a:t>
            </a:r>
            <a:r>
              <a:rPr lang="it-IT"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Balsamo…</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egnaposto contenuto 2"/>
          <p:cNvSpPr>
            <a:spLocks noGrp="1"/>
          </p:cNvSpPr>
          <p:nvPr>
            <p:ph idx="1"/>
          </p:nvPr>
        </p:nvSpPr>
        <p:spPr>
          <a:xfrm>
            <a:off x="142844" y="2643182"/>
            <a:ext cx="9001156" cy="4214818"/>
          </a:xfrm>
        </p:spPr>
        <p:txBody>
          <a:bodyPr>
            <a:noAutofit/>
          </a:bodyPr>
          <a:lstStyle/>
          <a:p>
            <a:pPr marL="0" indent="0">
              <a:lnSpc>
                <a:spcPct val="120000"/>
              </a:lnSpc>
              <a:spcBef>
                <a:spcPts val="0"/>
              </a:spcBef>
              <a:buNone/>
            </a:pPr>
            <a:r>
              <a:rPr lang="it-IT" sz="1800" b="1" dirty="0" smtClean="0">
                <a:latin typeface="Calibri" pitchFamily="34" charset="0"/>
              </a:rPr>
              <a:t>L'influenza spagnola</a:t>
            </a:r>
            <a:r>
              <a:rPr lang="it-IT" sz="1800" dirty="0" smtClean="0">
                <a:latin typeface="Calibri" pitchFamily="34" charset="0"/>
              </a:rPr>
              <a:t>, tra il 1918 e il 1920  infettò circa </a:t>
            </a:r>
            <a:r>
              <a:rPr lang="it-IT" sz="1800" b="1" dirty="0" smtClean="0">
                <a:latin typeface="Calibri" pitchFamily="34" charset="0"/>
              </a:rPr>
              <a:t>500 milioni di persone in tutto il mondo</a:t>
            </a:r>
            <a:endParaRPr lang="it-IT" sz="1800" dirty="0" smtClean="0">
              <a:latin typeface="Calibri" pitchFamily="34" charset="0"/>
            </a:endParaRPr>
          </a:p>
          <a:p>
            <a:pPr marL="0" indent="0">
              <a:lnSpc>
                <a:spcPct val="120000"/>
              </a:lnSpc>
              <a:spcBef>
                <a:spcPts val="0"/>
              </a:spcBef>
              <a:buNone/>
            </a:pPr>
            <a:r>
              <a:rPr lang="it-IT" sz="1800" dirty="0" smtClean="0">
                <a:latin typeface="Calibri" pitchFamily="34" charset="0"/>
              </a:rPr>
              <a:t> provocando il </a:t>
            </a:r>
            <a:r>
              <a:rPr lang="it-IT" sz="1800" b="1" dirty="0" smtClean="0">
                <a:latin typeface="Calibri" pitchFamily="34" charset="0"/>
              </a:rPr>
              <a:t>decesso di 50-100 milioni di persone </a:t>
            </a:r>
            <a:r>
              <a:rPr lang="it-IT" sz="1800" dirty="0" smtClean="0">
                <a:latin typeface="Calibri" pitchFamily="34" charset="0"/>
              </a:rPr>
              <a:t>su una popolazione mondiale di circa 2 miliardi.  Uccise prevalentemente </a:t>
            </a:r>
            <a:r>
              <a:rPr lang="it-IT" sz="1800" b="1" dirty="0" smtClean="0">
                <a:latin typeface="Calibri" pitchFamily="34" charset="0"/>
              </a:rPr>
              <a:t>giovani</a:t>
            </a:r>
            <a:r>
              <a:rPr lang="it-IT" sz="1800" dirty="0" smtClean="0">
                <a:latin typeface="Calibri" pitchFamily="34" charset="0"/>
              </a:rPr>
              <a:t> precedentemente sani e contagiò specialmente i </a:t>
            </a:r>
            <a:r>
              <a:rPr lang="it-IT" sz="1800" b="1" dirty="0" smtClean="0">
                <a:latin typeface="Calibri" pitchFamily="34" charset="0"/>
              </a:rPr>
              <a:t>soldati </a:t>
            </a:r>
            <a:r>
              <a:rPr lang="it-IT" sz="1800" dirty="0" smtClean="0">
                <a:latin typeface="Calibri" pitchFamily="34" charset="0"/>
              </a:rPr>
              <a:t>ammassati nelle trincee e negli ospedali e indeboliti dalla malnutrizione e dallo stress bellico. </a:t>
            </a:r>
            <a:r>
              <a:rPr lang="it-IT" sz="1800" b="1" dirty="0" smtClean="0">
                <a:latin typeface="Calibri" pitchFamily="34" charset="0"/>
              </a:rPr>
              <a:t>In Italia provocò circa 600.000 morti, come i caduti della guerra</a:t>
            </a:r>
            <a:r>
              <a:rPr lang="it-IT" sz="1800" dirty="0" smtClean="0">
                <a:latin typeface="Calibri" pitchFamily="34" charset="0"/>
              </a:rPr>
              <a:t>.</a:t>
            </a:r>
          </a:p>
          <a:p>
            <a:pPr marL="0" indent="0">
              <a:lnSpc>
                <a:spcPct val="120000"/>
              </a:lnSpc>
              <a:spcBef>
                <a:spcPts val="0"/>
              </a:spcBef>
              <a:buNone/>
            </a:pPr>
            <a:r>
              <a:rPr lang="it-IT" sz="1800" dirty="0" smtClean="0">
                <a:latin typeface="Calibri" pitchFamily="34" charset="0"/>
              </a:rPr>
              <a:t>A </a:t>
            </a:r>
            <a:r>
              <a:rPr lang="it-IT" sz="1800" b="1" dirty="0" smtClean="0">
                <a:latin typeface="Calibri" pitchFamily="34" charset="0"/>
              </a:rPr>
              <a:t>Cinisello</a:t>
            </a:r>
            <a:r>
              <a:rPr lang="it-IT" sz="1800" dirty="0" smtClean="0">
                <a:latin typeface="Calibri" pitchFamily="34" charset="0"/>
              </a:rPr>
              <a:t> il 6 ottobre 1918 il parroco, parlando dell’epidemia, scriveva che:  “anche qui ha fatto la sua comparsa, colpendo a morte non pochi in pochissimi giorni. Il morbo insidioso che passa col nome di influenza polmonare e volgarmente è detta febbre </a:t>
            </a:r>
            <a:r>
              <a:rPr lang="it-IT" sz="1800" b="1" i="1" dirty="0" err="1" smtClean="0">
                <a:latin typeface="Calibri" pitchFamily="34" charset="0"/>
              </a:rPr>
              <a:t>spagnuola</a:t>
            </a:r>
            <a:r>
              <a:rPr lang="it-IT" sz="1800" b="1" i="1" dirty="0" smtClean="0">
                <a:latin typeface="Calibri" pitchFamily="34" charset="0"/>
              </a:rPr>
              <a:t> e </a:t>
            </a:r>
            <a:r>
              <a:rPr lang="it-IT" sz="1800" b="1" i="1" dirty="0" err="1" smtClean="0">
                <a:latin typeface="Calibri" pitchFamily="34" charset="0"/>
              </a:rPr>
              <a:t>grippe</a:t>
            </a:r>
            <a:r>
              <a:rPr lang="it-IT" sz="1800" b="1" i="1" dirty="0" smtClean="0">
                <a:latin typeface="Calibri" pitchFamily="34" charset="0"/>
              </a:rPr>
              <a:t> </a:t>
            </a:r>
            <a:r>
              <a:rPr lang="it-IT" sz="1800" dirty="0" smtClean="0">
                <a:latin typeface="Calibri" pitchFamily="34" charset="0"/>
              </a:rPr>
              <a:t>è entrato in tutte le famiglie e nel solo mese di ottobre lascia una sessantina di morti specialmente adulti dai venti ai trenta anni” (su circa 4.500 abitanti). </a:t>
            </a:r>
            <a:br>
              <a:rPr lang="it-IT" sz="1800" dirty="0" smtClean="0">
                <a:latin typeface="Calibri" pitchFamily="34" charset="0"/>
              </a:rPr>
            </a:br>
            <a:r>
              <a:rPr lang="it-IT" sz="1800" dirty="0" smtClean="0">
                <a:latin typeface="Calibri" pitchFamily="34" charset="0"/>
              </a:rPr>
              <a:t>Tuttavia  già il 27 dello stesso mese poteva annunciare: “L’epidemia è sul cessare e la guerra dell’Italia con l’Austria si è riaccesa e da tutti si spera di essere alle ultime prove e decisive”. </a:t>
            </a:r>
          </a:p>
          <a:p>
            <a:pPr marL="0" indent="0">
              <a:lnSpc>
                <a:spcPct val="120000"/>
              </a:lnSpc>
              <a:spcBef>
                <a:spcPts val="0"/>
              </a:spcBef>
            </a:pPr>
            <a:endParaRPr lang="it-IT" sz="1600" dirty="0"/>
          </a:p>
        </p:txBody>
      </p:sp>
      <p:pic>
        <p:nvPicPr>
          <p:cNvPr id="5" name="Immagine 4" descr="spaGNOLA.jpg"/>
          <p:cNvPicPr>
            <a:picLocks noChangeAspect="1"/>
          </p:cNvPicPr>
          <p:nvPr/>
        </p:nvPicPr>
        <p:blipFill>
          <a:blip r:embed="rId2"/>
          <a:stretch>
            <a:fillRect/>
          </a:stretch>
        </p:blipFill>
        <p:spPr>
          <a:xfrm>
            <a:off x="4685182" y="1"/>
            <a:ext cx="4315941" cy="27146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00108"/>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it-IT" sz="3600" b="1" i="1" dirty="0" smtClean="0"/>
              <a:t>Dalla Prima Guerra Mondiale al Fascismo</a:t>
            </a:r>
            <a:br>
              <a:rPr lang="it-IT" sz="3600" b="1" i="1" dirty="0" smtClean="0"/>
            </a:br>
            <a:r>
              <a:rPr lang="it-IT" sz="3600" b="1" i="1" dirty="0" smtClean="0"/>
              <a:t>Il culto dei caduti e i Viali della Rimembranza</a:t>
            </a:r>
            <a:endParaRPr lang="it-IT" sz="3600" b="1" i="1" dirty="0"/>
          </a:p>
        </p:txBody>
      </p:sp>
      <p:pic>
        <p:nvPicPr>
          <p:cNvPr id="2050" name="Picture 2" descr="C:\gabry\anpi scuole\anpi 2015-16\cadorna 1 r 600.jpg"/>
          <p:cNvPicPr>
            <a:picLocks noChangeAspect="1" noChangeArrowheads="1"/>
          </p:cNvPicPr>
          <p:nvPr/>
        </p:nvPicPr>
        <p:blipFill>
          <a:blip r:embed="rId2"/>
          <a:srcRect/>
          <a:stretch>
            <a:fillRect/>
          </a:stretch>
        </p:blipFill>
        <p:spPr bwMode="auto">
          <a:xfrm>
            <a:off x="71406" y="1071546"/>
            <a:ext cx="5286412" cy="3437084"/>
          </a:xfrm>
          <a:prstGeom prst="rect">
            <a:avLst/>
          </a:prstGeom>
          <a:noFill/>
        </p:spPr>
      </p:pic>
      <p:sp>
        <p:nvSpPr>
          <p:cNvPr id="5" name="CasellaDiTesto 4"/>
          <p:cNvSpPr txBox="1"/>
          <p:nvPr/>
        </p:nvSpPr>
        <p:spPr>
          <a:xfrm>
            <a:off x="5786446" y="1824327"/>
            <a:ext cx="3000396" cy="584775"/>
          </a:xfrm>
          <a:prstGeom prst="rect">
            <a:avLst/>
          </a:prstGeom>
          <a:noFill/>
        </p:spPr>
        <p:txBody>
          <a:bodyPr wrap="square" rtlCol="0">
            <a:spAutoFit/>
          </a:bodyPr>
          <a:lstStyle/>
          <a:p>
            <a:r>
              <a:rPr lang="it-IT" sz="1600" dirty="0" smtClean="0">
                <a:latin typeface="+mj-lt"/>
              </a:rPr>
              <a:t>Cinisello 1923 - Inaugurazione del Viale della Rimembranza.</a:t>
            </a:r>
            <a:endParaRPr lang="it-IT" sz="2400" dirty="0">
              <a:latin typeface="+mj-lt"/>
            </a:endParaRPr>
          </a:p>
        </p:txBody>
      </p:sp>
      <p:sp>
        <p:nvSpPr>
          <p:cNvPr id="6" name="CasellaDiTesto 5"/>
          <p:cNvSpPr txBox="1"/>
          <p:nvPr/>
        </p:nvSpPr>
        <p:spPr>
          <a:xfrm>
            <a:off x="1643042" y="5715016"/>
            <a:ext cx="3643338" cy="830997"/>
          </a:xfrm>
          <a:prstGeom prst="rect">
            <a:avLst/>
          </a:prstGeom>
          <a:noFill/>
        </p:spPr>
        <p:txBody>
          <a:bodyPr wrap="square" rtlCol="0">
            <a:spAutoFit/>
          </a:bodyPr>
          <a:lstStyle/>
          <a:p>
            <a:r>
              <a:rPr lang="it-IT" sz="1600" dirty="0" smtClean="0">
                <a:latin typeface="+mj-lt"/>
              </a:rPr>
              <a:t>Le targhe con i nomi dei caduti poste sugli usci delle aule della Scuola </a:t>
            </a:r>
            <a:r>
              <a:rPr lang="it-IT" sz="1600" i="1" dirty="0" smtClean="0">
                <a:latin typeface="+mj-lt"/>
              </a:rPr>
              <a:t>Cadorn</a:t>
            </a:r>
            <a:r>
              <a:rPr lang="it-IT" sz="1600" i="1" dirty="0" smtClean="0"/>
              <a:t>a </a:t>
            </a:r>
            <a:r>
              <a:rPr lang="it-IT" sz="1600" dirty="0" smtClean="0"/>
              <a:t>e ora collocate al primo piano de “</a:t>
            </a:r>
            <a:r>
              <a:rPr lang="it-IT" sz="1600" i="1" dirty="0" smtClean="0"/>
              <a:t>Il Pertini”.</a:t>
            </a:r>
            <a:endParaRPr lang="it-IT" sz="1600" i="1" dirty="0"/>
          </a:p>
        </p:txBody>
      </p:sp>
      <p:pic>
        <p:nvPicPr>
          <p:cNvPr id="7" name="Picture 2"/>
          <p:cNvPicPr>
            <a:picLocks noGrp="1" noChangeAspect="1" noChangeArrowheads="1"/>
          </p:cNvPicPr>
          <p:nvPr>
            <p:ph idx="1"/>
          </p:nvPr>
        </p:nvPicPr>
        <p:blipFill>
          <a:blip r:embed="rId3"/>
          <a:srcRect/>
          <a:stretch>
            <a:fillRect/>
          </a:stretch>
        </p:blipFill>
        <p:spPr bwMode="auto">
          <a:xfrm>
            <a:off x="5393531" y="3357562"/>
            <a:ext cx="3750469" cy="3500438"/>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2852"/>
            <a:ext cx="8229600" cy="500066"/>
          </a:xfrm>
          <a:solidFill>
            <a:schemeClr val="accent1">
              <a:lumMod val="40000"/>
              <a:lumOff val="60000"/>
            </a:schemeClr>
          </a:solidFill>
        </p:spPr>
        <p:txBody>
          <a:bodyPr>
            <a:noAutofit/>
          </a:bodyPr>
          <a:lstStyle/>
          <a:p>
            <a:r>
              <a:rPr lang="it-IT" sz="2800" dirty="0" smtClean="0">
                <a:ln>
                  <a:solidFill>
                    <a:srgbClr val="0070C0"/>
                  </a:solidFill>
                </a:ln>
              </a:rPr>
              <a:t>Il Viale della Rimembranza  di Balsamo oggi</a:t>
            </a:r>
            <a:endParaRPr lang="it-IT" sz="2800" dirty="0">
              <a:ln>
                <a:solidFill>
                  <a:srgbClr val="0070C0"/>
                </a:solidFill>
              </a:ln>
            </a:endParaRPr>
          </a:p>
        </p:txBody>
      </p:sp>
      <p:pic>
        <p:nvPicPr>
          <p:cNvPr id="1026" name="Picture 2"/>
          <p:cNvPicPr>
            <a:picLocks noChangeAspect="1" noChangeArrowheads="1"/>
          </p:cNvPicPr>
          <p:nvPr/>
        </p:nvPicPr>
        <p:blipFill>
          <a:blip r:embed="rId2"/>
          <a:srcRect/>
          <a:stretch>
            <a:fillRect/>
          </a:stretch>
        </p:blipFill>
        <p:spPr bwMode="auto">
          <a:xfrm>
            <a:off x="5000627" y="714357"/>
            <a:ext cx="3785985" cy="5963058"/>
          </a:xfrm>
          <a:prstGeom prst="rect">
            <a:avLst/>
          </a:prstGeom>
          <a:noFill/>
          <a:ln w="9525">
            <a:noFill/>
            <a:miter lim="800000"/>
            <a:headEnd/>
            <a:tailEnd/>
          </a:ln>
          <a:effectLst/>
        </p:spPr>
      </p:pic>
      <p:pic>
        <p:nvPicPr>
          <p:cNvPr id="1027" name="Picture 3"/>
          <p:cNvPicPr>
            <a:picLocks noGrp="1" noChangeAspect="1" noChangeArrowheads="1"/>
          </p:cNvPicPr>
          <p:nvPr>
            <p:ph idx="1"/>
          </p:nvPr>
        </p:nvPicPr>
        <p:blipFill>
          <a:blip r:embed="rId3" cstate="print"/>
          <a:srcRect/>
          <a:stretch>
            <a:fillRect/>
          </a:stretch>
        </p:blipFill>
        <p:spPr bwMode="auto">
          <a:xfrm rot="5400000">
            <a:off x="-754327" y="1468683"/>
            <a:ext cx="6034617" cy="4525963"/>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1472" y="214290"/>
            <a:ext cx="7772400" cy="785818"/>
          </a:xfrm>
        </p:spPr>
        <p:style>
          <a:lnRef idx="0">
            <a:schemeClr val="accent2"/>
          </a:lnRef>
          <a:fillRef idx="3">
            <a:schemeClr val="accent2"/>
          </a:fillRef>
          <a:effectRef idx="3">
            <a:schemeClr val="accent2"/>
          </a:effectRef>
          <a:fontRef idx="minor">
            <a:schemeClr val="lt1"/>
          </a:fontRef>
        </p:style>
        <p:txBody>
          <a:bodyPr/>
          <a:lstStyle/>
          <a:p>
            <a:r>
              <a:rPr lang="it-IT" b="1" dirty="0" smtClean="0">
                <a:solidFill>
                  <a:schemeClr val="accent2">
                    <a:lumMod val="50000"/>
                  </a:schemeClr>
                </a:solidFill>
              </a:rPr>
              <a:t>La </a:t>
            </a:r>
            <a:r>
              <a:rPr lang="it-IT" b="1" dirty="0">
                <a:solidFill>
                  <a:schemeClr val="accent2">
                    <a:lumMod val="50000"/>
                  </a:schemeClr>
                </a:solidFill>
              </a:rPr>
              <a:t>scuola fascista</a:t>
            </a:r>
          </a:p>
        </p:txBody>
      </p:sp>
      <p:pic>
        <p:nvPicPr>
          <p:cNvPr id="1026" name="Picture 2"/>
          <p:cNvPicPr>
            <a:picLocks noChangeAspect="1" noChangeArrowheads="1"/>
          </p:cNvPicPr>
          <p:nvPr/>
        </p:nvPicPr>
        <p:blipFill>
          <a:blip r:embed="rId2"/>
          <a:srcRect/>
          <a:stretch>
            <a:fillRect/>
          </a:stretch>
        </p:blipFill>
        <p:spPr bwMode="auto">
          <a:xfrm>
            <a:off x="214282" y="1379047"/>
            <a:ext cx="4286280" cy="5446203"/>
          </a:xfrm>
          <a:prstGeom prst="rect">
            <a:avLst/>
          </a:prstGeom>
          <a:noFill/>
          <a:ln w="9525">
            <a:noFill/>
            <a:miter lim="800000"/>
            <a:headEnd/>
            <a:tailEnd/>
          </a:ln>
          <a:effectLst/>
        </p:spPr>
      </p:pic>
      <p:sp>
        <p:nvSpPr>
          <p:cNvPr id="5" name="Rettangolo 4"/>
          <p:cNvSpPr/>
          <p:nvPr/>
        </p:nvSpPr>
        <p:spPr>
          <a:xfrm>
            <a:off x="4500562" y="1071546"/>
            <a:ext cx="4500594" cy="707886"/>
          </a:xfrm>
          <a:prstGeom prst="rect">
            <a:avLst/>
          </a:prstGeom>
        </p:spPr>
        <p:txBody>
          <a:bodyPr wrap="square">
            <a:spAutoFit/>
          </a:bodyPr>
          <a:lstStyle/>
          <a:p>
            <a:r>
              <a:rPr lang="it-IT" sz="4000" dirty="0">
                <a:solidFill>
                  <a:schemeClr val="accent2">
                    <a:lumMod val="50000"/>
                  </a:schemeClr>
                </a:solidFill>
                <a:latin typeface="Aharoni" pitchFamily="2" charset="-79"/>
                <a:cs typeface="Aharoni" pitchFamily="2" charset="-79"/>
              </a:rPr>
              <a:t>Libro e moschetto</a:t>
            </a:r>
          </a:p>
        </p:txBody>
      </p:sp>
      <p:pic>
        <p:nvPicPr>
          <p:cNvPr id="6" name="Immagine 5" descr="fascismo5.jpg"/>
          <p:cNvPicPr>
            <a:picLocks noChangeAspect="1"/>
          </p:cNvPicPr>
          <p:nvPr/>
        </p:nvPicPr>
        <p:blipFill>
          <a:blip r:embed="rId3"/>
          <a:stretch>
            <a:fillRect/>
          </a:stretch>
        </p:blipFill>
        <p:spPr>
          <a:xfrm>
            <a:off x="4714876" y="1809120"/>
            <a:ext cx="4000528" cy="490108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4032"/>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it-IT" b="1" dirty="0" smtClean="0"/>
              <a:t>L’organizzazione della gioventù</a:t>
            </a:r>
            <a:endParaRPr lang="it-IT" b="1" dirty="0"/>
          </a:p>
        </p:txBody>
      </p:sp>
      <p:pic>
        <p:nvPicPr>
          <p:cNvPr id="4" name="Immagine 3" descr="figli lupa 600.jpg"/>
          <p:cNvPicPr>
            <a:picLocks noChangeAspect="1"/>
          </p:cNvPicPr>
          <p:nvPr/>
        </p:nvPicPr>
        <p:blipFill>
          <a:blip r:embed="rId2">
            <a:grayscl/>
          </a:blip>
          <a:stretch>
            <a:fillRect/>
          </a:stretch>
        </p:blipFill>
        <p:spPr>
          <a:xfrm>
            <a:off x="42378" y="3000372"/>
            <a:ext cx="5315440" cy="3357586"/>
          </a:xfrm>
          <a:prstGeom prst="rect">
            <a:avLst/>
          </a:prstGeom>
        </p:spPr>
      </p:pic>
      <p:pic>
        <p:nvPicPr>
          <p:cNvPr id="7" name="Immagine 6" descr="balilla.jpg"/>
          <p:cNvPicPr>
            <a:picLocks noChangeAspect="1"/>
          </p:cNvPicPr>
          <p:nvPr/>
        </p:nvPicPr>
        <p:blipFill>
          <a:blip r:embed="rId3" cstate="print">
            <a:grayscl/>
          </a:blip>
          <a:stretch>
            <a:fillRect/>
          </a:stretch>
        </p:blipFill>
        <p:spPr>
          <a:xfrm>
            <a:off x="5500694" y="1285860"/>
            <a:ext cx="3479928" cy="5173425"/>
          </a:xfrm>
          <a:prstGeom prst="rect">
            <a:avLst/>
          </a:prstGeom>
        </p:spPr>
      </p:pic>
      <p:sp>
        <p:nvSpPr>
          <p:cNvPr id="8" name="CasellaDiTesto 7"/>
          <p:cNvSpPr txBox="1"/>
          <p:nvPr/>
        </p:nvSpPr>
        <p:spPr>
          <a:xfrm>
            <a:off x="357158" y="2428868"/>
            <a:ext cx="3357586" cy="400110"/>
          </a:xfrm>
          <a:prstGeom prst="rect">
            <a:avLst/>
          </a:prstGeom>
          <a:noFill/>
        </p:spPr>
        <p:txBody>
          <a:bodyPr wrap="square" rtlCol="0">
            <a:spAutoFit/>
          </a:bodyPr>
          <a:lstStyle/>
          <a:p>
            <a:r>
              <a:rPr lang="it-IT" sz="2000" b="1" i="1" dirty="0" smtClean="0">
                <a:solidFill>
                  <a:schemeClr val="accent2">
                    <a:lumMod val="50000"/>
                  </a:schemeClr>
                </a:solidFill>
              </a:rPr>
              <a:t>Figli della Lupa</a:t>
            </a:r>
            <a:endParaRPr lang="it-IT" sz="2000" b="1" i="1" dirty="0">
              <a:solidFill>
                <a:schemeClr val="accent2">
                  <a:lumMod val="50000"/>
                </a:schemeClr>
              </a:solidFill>
            </a:endParaRPr>
          </a:p>
        </p:txBody>
      </p:sp>
      <p:sp>
        <p:nvSpPr>
          <p:cNvPr id="9" name="CasellaDiTesto 8"/>
          <p:cNvSpPr txBox="1"/>
          <p:nvPr/>
        </p:nvSpPr>
        <p:spPr>
          <a:xfrm>
            <a:off x="4357686" y="1285860"/>
            <a:ext cx="1000132" cy="400110"/>
          </a:xfrm>
          <a:prstGeom prst="rect">
            <a:avLst/>
          </a:prstGeom>
          <a:noFill/>
        </p:spPr>
        <p:txBody>
          <a:bodyPr wrap="square" rtlCol="0">
            <a:spAutoFit/>
          </a:bodyPr>
          <a:lstStyle/>
          <a:p>
            <a:pPr algn="r"/>
            <a:r>
              <a:rPr lang="it-IT" sz="2000" b="1" i="1" dirty="0" smtClean="0">
                <a:solidFill>
                  <a:schemeClr val="accent2">
                    <a:lumMod val="50000"/>
                  </a:schemeClr>
                </a:solidFill>
              </a:rPr>
              <a:t>Balilla</a:t>
            </a:r>
            <a:endParaRPr lang="it-IT" sz="2000" b="1" i="1" dirty="0">
              <a:solidFill>
                <a:schemeClr val="accent2">
                  <a:lumMod val="5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714876" y="0"/>
            <a:ext cx="4286280" cy="1000108"/>
          </a:xfrm>
          <a:solidFill>
            <a:srgbClr val="92D050"/>
          </a:solidFill>
          <a:scene3d>
            <a:camera prst="orthographicFront"/>
            <a:lightRig rig="threePt" dir="t"/>
          </a:scene3d>
          <a:sp3d>
            <a:bevelT/>
          </a:sp3d>
        </p:spPr>
        <p:txBody>
          <a:bodyPr>
            <a:normAutofit fontScale="90000"/>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Gli Italiani in Africa</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1266" name="Picture 2" descr="https://upload.wikimedia.org/wikipedia/commons/thumb/4/47/Colonie_italiane.jpg/310px-Colonie_italiane.jpg"/>
          <p:cNvPicPr>
            <a:picLocks noChangeAspect="1" noChangeArrowheads="1"/>
          </p:cNvPicPr>
          <p:nvPr/>
        </p:nvPicPr>
        <p:blipFill>
          <a:blip r:embed="rId2"/>
          <a:srcRect/>
          <a:stretch>
            <a:fillRect/>
          </a:stretch>
        </p:blipFill>
        <p:spPr bwMode="auto">
          <a:xfrm>
            <a:off x="4714876" y="1235139"/>
            <a:ext cx="4357718" cy="5622861"/>
          </a:xfrm>
          <a:prstGeom prst="rect">
            <a:avLst/>
          </a:prstGeom>
          <a:noFill/>
        </p:spPr>
      </p:pic>
      <p:pic>
        <p:nvPicPr>
          <p:cNvPr id="11270" name="Picture 6" descr="Cartine col int 3-2006"/>
          <p:cNvPicPr>
            <a:picLocks noChangeAspect="1" noChangeArrowheads="1"/>
          </p:cNvPicPr>
          <p:nvPr/>
        </p:nvPicPr>
        <p:blipFill>
          <a:blip r:embed="rId3"/>
          <a:srcRect/>
          <a:stretch>
            <a:fillRect/>
          </a:stretch>
        </p:blipFill>
        <p:spPr bwMode="auto">
          <a:xfrm>
            <a:off x="0" y="0"/>
            <a:ext cx="462441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42844" y="0"/>
            <a:ext cx="4500594" cy="1000108"/>
          </a:xfrm>
        </p:spPr>
        <p:txBody>
          <a:bodyPr>
            <a:normAutofit fontScale="90000"/>
          </a:bodyPr>
          <a:lstStyle/>
          <a:p>
            <a:r>
              <a:rPr lang="it-IT" dirty="0" smtClean="0">
                <a:ln>
                  <a:solidFill>
                    <a:srgbClr val="FFC000"/>
                  </a:solidFill>
                </a:ln>
                <a:solidFill>
                  <a:schemeClr val="accent6"/>
                </a:solidFill>
              </a:rPr>
              <a:t>La vittoria e l’impero</a:t>
            </a:r>
            <a:endParaRPr lang="it-IT" dirty="0">
              <a:ln>
                <a:solidFill>
                  <a:srgbClr val="FFC000"/>
                </a:solidFill>
              </a:ln>
              <a:solidFill>
                <a:schemeClr val="accent6"/>
              </a:solidFill>
            </a:endParaRPr>
          </a:p>
        </p:txBody>
      </p:sp>
      <p:pic>
        <p:nvPicPr>
          <p:cNvPr id="1026" name="Picture 2" descr="https://upload.wikimedia.org/wikipedia/commons/thumb/0/08/Cartolina_celebrativa_della_conquista_dell%27Impero.jpg/800px-Cartolina_celebrativa_della_conquista_dell%27Impero.jpg"/>
          <p:cNvPicPr>
            <a:picLocks noChangeAspect="1" noChangeArrowheads="1"/>
          </p:cNvPicPr>
          <p:nvPr/>
        </p:nvPicPr>
        <p:blipFill>
          <a:blip r:embed="rId2"/>
          <a:srcRect/>
          <a:stretch>
            <a:fillRect/>
          </a:stretch>
        </p:blipFill>
        <p:spPr bwMode="auto">
          <a:xfrm>
            <a:off x="5072066" y="0"/>
            <a:ext cx="3833786" cy="5161235"/>
          </a:xfrm>
          <a:prstGeom prst="rect">
            <a:avLst/>
          </a:prstGeom>
          <a:noFill/>
        </p:spPr>
      </p:pic>
      <p:pic>
        <p:nvPicPr>
          <p:cNvPr id="1028" name="Picture 4" descr="https://upload.wikimedia.org/wikipedia/commons/thumb/3/3e/DC-1936-52-d.jpg/800px-DC-1936-52-d.jpg"/>
          <p:cNvPicPr>
            <a:picLocks noChangeAspect="1" noChangeArrowheads="1"/>
          </p:cNvPicPr>
          <p:nvPr/>
        </p:nvPicPr>
        <p:blipFill>
          <a:blip r:embed="rId3"/>
          <a:srcRect/>
          <a:stretch>
            <a:fillRect/>
          </a:stretch>
        </p:blipFill>
        <p:spPr bwMode="auto">
          <a:xfrm>
            <a:off x="357158" y="1000084"/>
            <a:ext cx="4158236" cy="5857916"/>
          </a:xfrm>
          <a:prstGeom prst="rect">
            <a:avLst/>
          </a:prstGeom>
          <a:noFill/>
        </p:spPr>
      </p:pic>
      <p:sp>
        <p:nvSpPr>
          <p:cNvPr id="6" name="CasellaDiTesto 5"/>
          <p:cNvSpPr txBox="1"/>
          <p:nvPr/>
        </p:nvSpPr>
        <p:spPr>
          <a:xfrm>
            <a:off x="4500562" y="5143513"/>
            <a:ext cx="4643438" cy="1631216"/>
          </a:xfrm>
          <a:prstGeom prst="rect">
            <a:avLst/>
          </a:prstGeom>
          <a:noFill/>
        </p:spPr>
        <p:txBody>
          <a:bodyPr wrap="square" rtlCol="0">
            <a:spAutoFit/>
          </a:bodyPr>
          <a:lstStyle/>
          <a:p>
            <a:r>
              <a:rPr lang="it-IT" sz="2000" dirty="0" smtClean="0"/>
              <a:t>Nella </a:t>
            </a:r>
            <a:r>
              <a:rPr lang="it-IT" sz="2000" b="1" dirty="0" smtClean="0"/>
              <a:t>piazza di Cinisello,</a:t>
            </a:r>
            <a:r>
              <a:rPr lang="it-IT" sz="2000" dirty="0" smtClean="0"/>
              <a:t> in occasione della </a:t>
            </a:r>
            <a:r>
              <a:rPr lang="it-IT" sz="2000" b="1" dirty="0" smtClean="0"/>
              <a:t>proclamazione dell’impero</a:t>
            </a:r>
            <a:r>
              <a:rPr lang="it-IT" sz="2000" dirty="0" smtClean="0"/>
              <a:t>, venne preparata una grande catasta di legna su cui le </a:t>
            </a:r>
            <a:r>
              <a:rPr lang="it-IT" sz="2000" i="1" dirty="0" smtClean="0"/>
              <a:t>camicie nere</a:t>
            </a:r>
            <a:r>
              <a:rPr lang="it-IT" sz="2000" dirty="0" smtClean="0"/>
              <a:t> bruciarono un fantoccio raffigurante il </a:t>
            </a:r>
            <a:r>
              <a:rPr lang="it-IT" sz="2000" i="1" dirty="0" smtClean="0"/>
              <a:t>negus</a:t>
            </a:r>
            <a:r>
              <a:rPr lang="it-IT" sz="2000" dirty="0" smtClean="0"/>
              <a:t>.</a:t>
            </a:r>
            <a:r>
              <a:rPr lang="it-IT" dirty="0" smtClean="0"/>
              <a:t> </a:t>
            </a:r>
            <a:endParaRPr lang="it-IT"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14612" y="0"/>
            <a:ext cx="3786214" cy="642918"/>
          </a:xfrm>
        </p:spPr>
        <p:txBody>
          <a:bodyPr>
            <a:normAutofit fontScale="90000"/>
          </a:bodyPr>
          <a:lstStyle/>
          <a:p>
            <a:r>
              <a:rPr lang="it-IT" dirty="0" smtClean="0">
                <a:ln>
                  <a:solidFill>
                    <a:srgbClr val="FFC000"/>
                  </a:solidFill>
                </a:ln>
              </a:rPr>
              <a:t>Alcune immagini</a:t>
            </a:r>
            <a:endParaRPr lang="it-IT" dirty="0">
              <a:ln>
                <a:solidFill>
                  <a:srgbClr val="FFC000"/>
                </a:solidFill>
              </a:ln>
            </a:endParaRPr>
          </a:p>
        </p:txBody>
      </p:sp>
      <p:pic>
        <p:nvPicPr>
          <p:cNvPr id="4" name="Immagine 3" descr="Image for post"/>
          <p:cNvPicPr/>
          <p:nvPr/>
        </p:nvPicPr>
        <p:blipFill>
          <a:blip r:embed="rId2"/>
          <a:srcRect l="3710" r="2832" b="6602"/>
          <a:stretch>
            <a:fillRect/>
          </a:stretch>
        </p:blipFill>
        <p:spPr bwMode="auto">
          <a:xfrm>
            <a:off x="0" y="3929066"/>
            <a:ext cx="4714876" cy="2928934"/>
          </a:xfrm>
          <a:prstGeom prst="rect">
            <a:avLst/>
          </a:prstGeom>
          <a:noFill/>
          <a:ln w="9525">
            <a:noFill/>
            <a:miter lim="800000"/>
            <a:headEnd/>
            <a:tailEnd/>
          </a:ln>
        </p:spPr>
      </p:pic>
      <p:pic>
        <p:nvPicPr>
          <p:cNvPr id="23554" name="Picture 2" descr="L'impero nella propaganda - Chirone"/>
          <p:cNvPicPr>
            <a:picLocks noChangeAspect="1" noChangeArrowheads="1"/>
          </p:cNvPicPr>
          <p:nvPr/>
        </p:nvPicPr>
        <p:blipFill>
          <a:blip r:embed="rId3"/>
          <a:srcRect/>
          <a:stretch>
            <a:fillRect/>
          </a:stretch>
        </p:blipFill>
        <p:spPr bwMode="auto">
          <a:xfrm>
            <a:off x="4698301" y="642918"/>
            <a:ext cx="4445699" cy="3143248"/>
          </a:xfrm>
          <a:prstGeom prst="rect">
            <a:avLst/>
          </a:prstGeom>
          <a:noFill/>
        </p:spPr>
      </p:pic>
      <p:pic>
        <p:nvPicPr>
          <p:cNvPr id="23556" name="Picture 4" descr="Cannibali e Re - STUPRARE DONNE, GASARE I NEMICI E... | Facebook"/>
          <p:cNvPicPr>
            <a:picLocks noChangeAspect="1" noChangeArrowheads="1"/>
          </p:cNvPicPr>
          <p:nvPr/>
        </p:nvPicPr>
        <p:blipFill>
          <a:blip r:embed="rId4"/>
          <a:srcRect/>
          <a:stretch>
            <a:fillRect/>
          </a:stretch>
        </p:blipFill>
        <p:spPr bwMode="auto">
          <a:xfrm>
            <a:off x="0" y="642918"/>
            <a:ext cx="4541416" cy="3214710"/>
          </a:xfrm>
          <a:prstGeom prst="rect">
            <a:avLst/>
          </a:prstGeom>
          <a:noFill/>
        </p:spPr>
      </p:pic>
      <p:pic>
        <p:nvPicPr>
          <p:cNvPr id="23558" name="Picture 6" descr="Africa nostra: 80 anni fa la guerra d'Etiopia | Il Primato Nazionale"/>
          <p:cNvPicPr>
            <a:picLocks noChangeAspect="1" noChangeArrowheads="1"/>
          </p:cNvPicPr>
          <p:nvPr/>
        </p:nvPicPr>
        <p:blipFill>
          <a:blip r:embed="rId5"/>
          <a:srcRect/>
          <a:stretch>
            <a:fillRect/>
          </a:stretch>
        </p:blipFill>
        <p:spPr bwMode="auto">
          <a:xfrm>
            <a:off x="4786315" y="4028901"/>
            <a:ext cx="4357685" cy="282909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5852" y="0"/>
            <a:ext cx="6643734" cy="1000108"/>
          </a:xfrm>
        </p:spPr>
        <p:txBody>
          <a:bodyPr/>
          <a:lstStyle/>
          <a:p>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La nostra Costituzione</a:t>
            </a:r>
            <a:endParaRPr lang="it-IT"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Segnaposto contenuto 2"/>
          <p:cNvSpPr>
            <a:spLocks noGrp="1"/>
          </p:cNvSpPr>
          <p:nvPr>
            <p:ph idx="1"/>
          </p:nvPr>
        </p:nvSpPr>
        <p:spPr>
          <a:xfrm>
            <a:off x="0" y="857232"/>
            <a:ext cx="9144000" cy="6000768"/>
          </a:xfrm>
        </p:spPr>
        <p:txBody>
          <a:bodyPr>
            <a:noAutofit/>
          </a:bodyPr>
          <a:lstStyle/>
          <a:p>
            <a:pPr marL="0" indent="0" algn="ctr">
              <a:lnSpc>
                <a:spcPct val="120000"/>
              </a:lnSpc>
              <a:spcBef>
                <a:spcPts val="0"/>
              </a:spcBef>
            </a:pPr>
            <a:r>
              <a:rPr lang="it-IT" sz="1700" b="1" dirty="0" smtClean="0">
                <a:solidFill>
                  <a:srgbClr val="FF0000"/>
                </a:solidFill>
              </a:rPr>
              <a:t>Articolo 3</a:t>
            </a:r>
          </a:p>
          <a:p>
            <a:pPr marL="0" indent="0">
              <a:lnSpc>
                <a:spcPct val="120000"/>
              </a:lnSpc>
              <a:spcBef>
                <a:spcPts val="0"/>
              </a:spcBef>
              <a:buNone/>
            </a:pPr>
            <a:r>
              <a:rPr lang="it-IT" sz="1700" b="1" dirty="0" smtClean="0"/>
              <a:t>Tutti i cittadini hanno pari dignità sociale e sono eguali davanti alla legge, senza distinzione di sesso, di razza, di lingua, di religione, di opinioni politiche, di condizioni personali e sociali</a:t>
            </a:r>
            <a:r>
              <a:rPr lang="it-IT" sz="1700" dirty="0" smtClean="0"/>
              <a:t>.</a:t>
            </a:r>
          </a:p>
          <a:p>
            <a:pPr marL="0" indent="0">
              <a:lnSpc>
                <a:spcPct val="120000"/>
              </a:lnSpc>
              <a:spcBef>
                <a:spcPts val="0"/>
              </a:spcBef>
              <a:buNone/>
            </a:pPr>
            <a:r>
              <a:rPr lang="it-IT" sz="1700" dirty="0" smtClean="0"/>
              <a:t>E` compito della Repubblica rimuovere gli ostacoli di ordine economico e sociale che limitando di fatto la libertà e l'eguaglianza dei cittadini, impediscono il pieno sviluppo della persona umana e l'effettiva partecipazione di tutti i lavoratori all'organizzazione politica, economica e sociale del Paese.</a:t>
            </a:r>
          </a:p>
          <a:p>
            <a:pPr marL="0" indent="0" algn="ctr">
              <a:lnSpc>
                <a:spcPct val="120000"/>
              </a:lnSpc>
              <a:spcBef>
                <a:spcPts val="0"/>
              </a:spcBef>
            </a:pPr>
            <a:r>
              <a:rPr lang="it-IT" sz="1700" b="1" dirty="0" smtClean="0">
                <a:solidFill>
                  <a:srgbClr val="FF0000"/>
                </a:solidFill>
              </a:rPr>
              <a:t>Articolo 10</a:t>
            </a:r>
          </a:p>
          <a:p>
            <a:pPr marL="0" indent="0">
              <a:lnSpc>
                <a:spcPct val="120000"/>
              </a:lnSpc>
              <a:spcBef>
                <a:spcPts val="0"/>
              </a:spcBef>
              <a:buNone/>
            </a:pPr>
            <a:r>
              <a:rPr lang="it-IT" sz="1700" dirty="0" smtClean="0"/>
              <a:t>L'ordinamento giuridico italiano si conforma alle norme del diritto internazionale generalmente riconosciute. La condizione giuridica dello straniero è regolata dalla legge in conformità delle norme e dei trattati internazionali.</a:t>
            </a:r>
          </a:p>
          <a:p>
            <a:pPr marL="0" indent="0">
              <a:lnSpc>
                <a:spcPct val="120000"/>
              </a:lnSpc>
              <a:spcBef>
                <a:spcPts val="0"/>
              </a:spcBef>
              <a:buNone/>
            </a:pPr>
            <a:r>
              <a:rPr lang="it-IT" sz="1700" b="1" dirty="0" smtClean="0"/>
              <a:t>Lo straniero, al quale sia impedito nel suo paese l'effettivo esercizio delle libertà democratiche garantite dalla Costituzione italiana, ha diritto d'asilo nel territorio della Repubblica</a:t>
            </a:r>
            <a:r>
              <a:rPr lang="it-IT" sz="1700" dirty="0" smtClean="0"/>
              <a:t>, secondo le condizioni stabilite dalla legge. Non è ammessa l'estradizione dello straniero per reati politici.</a:t>
            </a:r>
          </a:p>
          <a:p>
            <a:pPr marL="0" indent="0" algn="ctr">
              <a:lnSpc>
                <a:spcPct val="120000"/>
              </a:lnSpc>
              <a:spcBef>
                <a:spcPts val="0"/>
              </a:spcBef>
            </a:pPr>
            <a:r>
              <a:rPr lang="it-IT" sz="1700" b="1" dirty="0" smtClean="0">
                <a:solidFill>
                  <a:srgbClr val="FF0000"/>
                </a:solidFill>
              </a:rPr>
              <a:t>Articolo 11</a:t>
            </a:r>
          </a:p>
          <a:p>
            <a:pPr marL="0" indent="0">
              <a:lnSpc>
                <a:spcPct val="120000"/>
              </a:lnSpc>
              <a:spcBef>
                <a:spcPts val="0"/>
              </a:spcBef>
              <a:buNone/>
            </a:pPr>
            <a:r>
              <a:rPr lang="it-IT" sz="1700" b="1" dirty="0" smtClean="0"/>
              <a:t>L'Italia ripudia la guerra come strumento di offesa alla libertà degli altri popoli e come mezzo di risoluzione delle controversie internaziona</a:t>
            </a:r>
            <a:r>
              <a:rPr lang="it-IT" sz="1700" dirty="0" smtClean="0"/>
              <a:t>li; </a:t>
            </a:r>
          </a:p>
          <a:p>
            <a:pPr marL="0" indent="0">
              <a:lnSpc>
                <a:spcPct val="120000"/>
              </a:lnSpc>
              <a:spcBef>
                <a:spcPts val="0"/>
              </a:spcBef>
              <a:buNone/>
            </a:pPr>
            <a:r>
              <a:rPr lang="it-IT" sz="1700" dirty="0" smtClean="0"/>
              <a:t>consente, in condizioni di parità con gli altri Stati, alle limitazioni di sovranità necessarie ad un ordinamento che assicuri la pace e la giustizia fra le Nazioni; </a:t>
            </a:r>
          </a:p>
          <a:p>
            <a:pPr marL="0" indent="0">
              <a:lnSpc>
                <a:spcPct val="120000"/>
              </a:lnSpc>
              <a:spcBef>
                <a:spcPts val="0"/>
              </a:spcBef>
              <a:buNone/>
            </a:pPr>
            <a:r>
              <a:rPr lang="it-IT" sz="1700" dirty="0" smtClean="0"/>
              <a:t>promuove e favorisce le organizzazioni internazionali rivolte a tale scopo.</a:t>
            </a:r>
            <a:endParaRPr lang="it-IT" sz="17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0"/>
            <a:ext cx="7858180" cy="642918"/>
          </a:xfrm>
        </p:spPr>
        <p:txBody>
          <a:bodyPr>
            <a:normAutofit fontScale="90000"/>
          </a:bodyPr>
          <a:lstStyle/>
          <a:p>
            <a:r>
              <a:rPr lang="it-IT" b="1" dirty="0" smtClean="0">
                <a:ln w="12700">
                  <a:solidFill>
                    <a:schemeClr val="tx2">
                      <a:lumMod val="75000"/>
                    </a:schemeClr>
                  </a:solidFill>
                  <a:prstDash val="solid"/>
                </a:ln>
                <a:solidFill>
                  <a:schemeClr val="accent6">
                    <a:lumMod val="75000"/>
                  </a:schemeClr>
                </a:solidFill>
                <a:effectLst>
                  <a:outerShdw blurRad="41275" dist="20320" dir="1800000" algn="tl" rotWithShape="0">
                    <a:srgbClr val="000000">
                      <a:alpha val="40000"/>
                    </a:srgbClr>
                  </a:outerShdw>
                </a:effectLst>
              </a:rPr>
              <a:t>Le celebrazioni                La realtà</a:t>
            </a:r>
            <a:endParaRPr lang="it-IT" b="1" dirty="0">
              <a:ln w="12700">
                <a:solidFill>
                  <a:schemeClr val="tx2">
                    <a:lumMod val="75000"/>
                  </a:schemeClr>
                </a:solidFill>
                <a:prstDash val="solid"/>
              </a:ln>
              <a:solidFill>
                <a:schemeClr val="accent6">
                  <a:lumMod val="75000"/>
                </a:schemeClr>
              </a:solidFill>
              <a:effectLst>
                <a:outerShdw blurRad="41275" dist="20320" dir="1800000" algn="tl" rotWithShape="0">
                  <a:srgbClr val="000000">
                    <a:alpha val="40000"/>
                  </a:srgbClr>
                </a:outerShdw>
              </a:effectLst>
            </a:endParaRPr>
          </a:p>
        </p:txBody>
      </p:sp>
      <p:sp>
        <p:nvSpPr>
          <p:cNvPr id="4" name="Rettangolo 3"/>
          <p:cNvSpPr/>
          <p:nvPr/>
        </p:nvSpPr>
        <p:spPr>
          <a:xfrm>
            <a:off x="0" y="571480"/>
            <a:ext cx="4572000" cy="3416320"/>
          </a:xfrm>
          <a:prstGeom prst="rect">
            <a:avLst/>
          </a:prstGeom>
        </p:spPr>
        <p:txBody>
          <a:bodyPr wrap="square">
            <a:spAutoFit/>
          </a:bodyPr>
          <a:lstStyle/>
          <a:p>
            <a:r>
              <a:rPr lang="it-IT" dirty="0" smtClean="0"/>
              <a:t>A </a:t>
            </a:r>
            <a:r>
              <a:rPr lang="it-IT" b="1" dirty="0" smtClean="0"/>
              <a:t>Padre </a:t>
            </a:r>
            <a:r>
              <a:rPr lang="it-IT" b="1" dirty="0" err="1" smtClean="0"/>
              <a:t>Reginaldo</a:t>
            </a:r>
            <a:r>
              <a:rPr lang="it-IT" b="1" dirty="0" smtClean="0"/>
              <a:t> Giuliani</a:t>
            </a:r>
            <a:r>
              <a:rPr lang="it-IT" dirty="0" smtClean="0"/>
              <a:t>, cappellano in Etiopia, fu intitolata una scuola di Cinisello Balsamo. Una maestra scriveva: “Il Federale inaugura il nuovo edificio della Scuola di Avviamento Professionale dedicato alla memoria di padre Giuliani, ricordando gli episodi fulgenti della sua campagna in terra d’Africa per la conquista dell’Impero".  Il federale in quell’occasione affermò di scorgere: “la gioia di vivere in questo clima di vittoria e di ascesa e </a:t>
            </a:r>
            <a:r>
              <a:rPr lang="it-IT" b="1" i="1" dirty="0" smtClean="0"/>
              <a:t>l’orgoglio di essere governati da un capo che tutto il mondo ci invidia</a:t>
            </a:r>
            <a:r>
              <a:rPr lang="it-IT" dirty="0" smtClean="0"/>
              <a:t>". </a:t>
            </a:r>
            <a:endParaRPr lang="it-IT" dirty="0"/>
          </a:p>
        </p:txBody>
      </p:sp>
      <p:pic>
        <p:nvPicPr>
          <p:cNvPr id="12" name="Immagine 11" descr="https://www.comune.cinisello-balsamo.mi.it/pietre/IMG/jpg/rr_Via_Cadorna_2.jpg"/>
          <p:cNvPicPr/>
          <p:nvPr/>
        </p:nvPicPr>
        <p:blipFill>
          <a:blip r:embed="rId2">
            <a:grayscl/>
            <a:lum bright="20000" contrast="40000"/>
          </a:blip>
          <a:srcRect l="3117" r="4669"/>
          <a:stretch>
            <a:fillRect/>
          </a:stretch>
        </p:blipFill>
        <p:spPr bwMode="auto">
          <a:xfrm>
            <a:off x="214314" y="4000528"/>
            <a:ext cx="4214810" cy="2857496"/>
          </a:xfrm>
          <a:prstGeom prst="rect">
            <a:avLst/>
          </a:prstGeom>
          <a:noFill/>
          <a:ln w="9525">
            <a:noFill/>
            <a:miter lim="800000"/>
            <a:headEnd/>
            <a:tailEnd/>
          </a:ln>
        </p:spPr>
      </p:pic>
      <p:sp>
        <p:nvSpPr>
          <p:cNvPr id="5" name="CasellaDiTesto 4"/>
          <p:cNvSpPr txBox="1"/>
          <p:nvPr/>
        </p:nvSpPr>
        <p:spPr>
          <a:xfrm>
            <a:off x="4643438" y="571480"/>
            <a:ext cx="4286280" cy="3714776"/>
          </a:xfrm>
          <a:prstGeom prst="rect">
            <a:avLst/>
          </a:prstGeom>
          <a:noFill/>
        </p:spPr>
        <p:txBody>
          <a:bodyPr wrap="square" rtlCol="0">
            <a:spAutoFit/>
          </a:bodyPr>
          <a:lstStyle/>
          <a:p>
            <a:pPr lvl="0" algn="just" eaLnBrk="0" fontAlgn="base" hangingPunct="0">
              <a:spcBef>
                <a:spcPct val="0"/>
              </a:spcBef>
              <a:spcAft>
                <a:spcPct val="0"/>
              </a:spcAft>
            </a:pPr>
            <a:r>
              <a:rPr lang="it-IT" dirty="0" smtClean="0"/>
              <a:t>La guerra, iniziata il 3 ottobre 1935, si concluse con l’ingresso del generale Badoglio ad </a:t>
            </a:r>
            <a:r>
              <a:rPr lang="it-IT" dirty="0" err="1" smtClean="0"/>
              <a:t>Adis</a:t>
            </a:r>
            <a:r>
              <a:rPr lang="it-IT" dirty="0" smtClean="0"/>
              <a:t> </a:t>
            </a:r>
            <a:r>
              <a:rPr lang="it-IT" dirty="0" err="1" smtClean="0"/>
              <a:t>Abeba</a:t>
            </a:r>
            <a:r>
              <a:rPr lang="it-IT" dirty="0" smtClean="0"/>
              <a:t> il 5 maggio 1936 e vide l’impiego di </a:t>
            </a:r>
            <a:r>
              <a:rPr lang="it-IT" b="1" dirty="0" smtClean="0"/>
              <a:t>carri armati e aerei che utilizzarono anche l’iprite</a:t>
            </a:r>
            <a:r>
              <a:rPr lang="it-IT" dirty="0" smtClean="0"/>
              <a:t>. Ripetutamente Mussolini a</a:t>
            </a:r>
            <a:r>
              <a:rPr lang="it-IT" altLang="it-IT" sz="1600" dirty="0" smtClean="0">
                <a:latin typeface="Arial" panose="020B0604020202020204" pitchFamily="34" charset="0"/>
              </a:rPr>
              <a:t>utorizzò ogni tipo di rappresaglia e </a:t>
            </a:r>
            <a:r>
              <a:rPr lang="it-IT" altLang="it-IT" sz="1600" b="1" dirty="0" smtClean="0">
                <a:latin typeface="Arial" panose="020B0604020202020204" pitchFamily="34" charset="0"/>
              </a:rPr>
              <a:t>l’impiego di gas </a:t>
            </a:r>
            <a:r>
              <a:rPr lang="it-IT" altLang="it-IT" sz="1600" dirty="0" smtClean="0">
                <a:latin typeface="Arial" panose="020B0604020202020204" pitchFamily="34" charset="0"/>
              </a:rPr>
              <a:t>“per sopraffare resistenza nemico e in caso di contrattacco”… “anche su vasta scala”. Dopo la vittoria diede l’ordine di fucilare gli oppositori.</a:t>
            </a:r>
          </a:p>
          <a:p>
            <a:pPr lvl="0" algn="just" eaLnBrk="0" fontAlgn="base" hangingPunct="0">
              <a:spcBef>
                <a:spcPct val="0"/>
              </a:spcBef>
              <a:spcAft>
                <a:spcPct val="0"/>
              </a:spcAft>
            </a:pPr>
            <a:r>
              <a:rPr lang="it-IT" altLang="it-IT" sz="1600" dirty="0" smtClean="0">
                <a:latin typeface="Arial" panose="020B0604020202020204" pitchFamily="34" charset="0"/>
              </a:rPr>
              <a:t>Nel 1937 dopo un attentato a Rodolfo Graziani furono massacrate migliaia di persone e i religiosi copti del monastero di </a:t>
            </a:r>
            <a:r>
              <a:rPr lang="it-IT" altLang="it-IT" sz="1600" i="1" dirty="0" err="1" smtClean="0">
                <a:latin typeface="Arial" panose="020B0604020202020204" pitchFamily="34" charset="0"/>
              </a:rPr>
              <a:t>Debre</a:t>
            </a:r>
            <a:r>
              <a:rPr lang="it-IT" altLang="it-IT" sz="1600" i="1" dirty="0" smtClean="0">
                <a:latin typeface="Arial" panose="020B0604020202020204" pitchFamily="34" charset="0"/>
              </a:rPr>
              <a:t> </a:t>
            </a:r>
            <a:r>
              <a:rPr lang="it-IT" altLang="it-IT" sz="1600" i="1" dirty="0" err="1" smtClean="0">
                <a:latin typeface="Arial" panose="020B0604020202020204" pitchFamily="34" charset="0"/>
              </a:rPr>
              <a:t>Libanos</a:t>
            </a:r>
            <a:r>
              <a:rPr lang="it-IT" altLang="it-IT" sz="1600" dirty="0" smtClean="0">
                <a:latin typeface="Arial" panose="020B0604020202020204" pitchFamily="34" charset="0"/>
              </a:rPr>
              <a:t>.</a:t>
            </a:r>
          </a:p>
        </p:txBody>
      </p:sp>
      <p:pic>
        <p:nvPicPr>
          <p:cNvPr id="10" name="Immagine 9"/>
          <p:cNvPicPr>
            <a:picLocks noChangeAspect="1"/>
          </p:cNvPicPr>
          <p:nvPr/>
        </p:nvPicPr>
        <p:blipFill>
          <a:blip r:embed="rId3" cstate="print">
            <a:grayscl/>
            <a:lum bright="10000" contrast="10000"/>
            <a:extLst>
              <a:ext uri="{28A0092B-C50C-407E-A947-70E740481C1C}">
                <a14:useLocalDpi xmlns="" xmlns:a14="http://schemas.microsoft.com/office/drawing/2010/main" val="0"/>
              </a:ext>
            </a:extLst>
          </a:blip>
          <a:srcRect t="2748" b="3812"/>
          <a:stretch>
            <a:fillRect/>
          </a:stretch>
        </p:blipFill>
        <p:spPr>
          <a:xfrm>
            <a:off x="4888299" y="4286256"/>
            <a:ext cx="4043796" cy="257174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42918"/>
          </a:xfrm>
        </p:spPr>
        <p:txBody>
          <a:bodyPr>
            <a:normAutofit fontScale="90000"/>
          </a:bodyPr>
          <a:lstStyle/>
          <a:p>
            <a:r>
              <a:rPr lang="it-IT" b="1" dirty="0" smtClean="0">
                <a:ln w="12700">
                  <a:solidFill>
                    <a:schemeClr val="tx2">
                      <a:satMod val="155000"/>
                    </a:schemeClr>
                  </a:solidFill>
                  <a:prstDash val="solid"/>
                </a:ln>
                <a:solidFill>
                  <a:schemeClr val="tx1">
                    <a:lumMod val="50000"/>
                    <a:lumOff val="50000"/>
                  </a:schemeClr>
                </a:solidFill>
                <a:effectLst>
                  <a:outerShdw blurRad="41275" dist="20320" dir="1800000" algn="tl" rotWithShape="0">
                    <a:srgbClr val="000000">
                      <a:alpha val="40000"/>
                    </a:srgbClr>
                  </a:outerShdw>
                </a:effectLst>
              </a:rPr>
              <a:t>Gli effetti della guerra</a:t>
            </a:r>
            <a:endParaRPr lang="it-IT" b="1" dirty="0">
              <a:ln w="12700">
                <a:solidFill>
                  <a:schemeClr val="tx2">
                    <a:satMod val="155000"/>
                  </a:schemeClr>
                </a:solidFill>
                <a:prstDash val="solid"/>
              </a:ln>
              <a:solidFill>
                <a:schemeClr val="tx1">
                  <a:lumMod val="50000"/>
                  <a:lumOff val="50000"/>
                </a:schemeClr>
              </a:solidFill>
              <a:effectLst>
                <a:outerShdw blurRad="41275" dist="20320" dir="1800000" algn="tl" rotWithShape="0">
                  <a:srgbClr val="000000">
                    <a:alpha val="40000"/>
                  </a:srgbClr>
                </a:outerShdw>
              </a:effectLst>
            </a:endParaRPr>
          </a:p>
        </p:txBody>
      </p:sp>
      <p:sp>
        <p:nvSpPr>
          <p:cNvPr id="4" name="CasellaDiTesto 3"/>
          <p:cNvSpPr txBox="1"/>
          <p:nvPr/>
        </p:nvSpPr>
        <p:spPr>
          <a:xfrm>
            <a:off x="0" y="714356"/>
            <a:ext cx="5143504" cy="7161311"/>
          </a:xfrm>
          <a:prstGeom prst="rect">
            <a:avLst/>
          </a:prstGeom>
          <a:noFill/>
        </p:spPr>
        <p:txBody>
          <a:bodyPr wrap="square" rtlCol="0">
            <a:spAutoFit/>
          </a:bodyPr>
          <a:lstStyle/>
          <a:p>
            <a:pPr algn="ctr"/>
            <a:r>
              <a:rPr lang="it-IT" sz="2000" b="1" dirty="0" smtClean="0"/>
              <a:t>Morti e feriti</a:t>
            </a:r>
          </a:p>
          <a:p>
            <a:r>
              <a:rPr lang="it-IT" sz="2000" dirty="0" smtClean="0"/>
              <a:t>Tra gli etiopi i morti furono più di 250.000 (combattenti e popolazione).</a:t>
            </a:r>
          </a:p>
          <a:p>
            <a:endParaRPr lang="it-IT" sz="1000" dirty="0" smtClean="0"/>
          </a:p>
          <a:p>
            <a:r>
              <a:rPr lang="it-IT" sz="2000" dirty="0" smtClean="0"/>
              <a:t>Tra gli italiani vi furono 4.350 morti (3 a Cinisello Balsamo). Di questi, circa 2.000 furono i caduti in combattimento, gli altri per malattia. </a:t>
            </a:r>
          </a:p>
          <a:p>
            <a:r>
              <a:rPr lang="it-IT" sz="2000" dirty="0" smtClean="0"/>
              <a:t>A queste cifre vanno poi aggiunti circa 9.000 feriti e 18.200 rimpatriati per malattia. </a:t>
            </a:r>
          </a:p>
          <a:p>
            <a:endParaRPr lang="it-IT" sz="1200" dirty="0" smtClean="0"/>
          </a:p>
          <a:p>
            <a:pPr algn="ctr"/>
            <a:r>
              <a:rPr lang="it-IT" sz="2000" b="1" dirty="0" smtClean="0"/>
              <a:t>Costi economici</a:t>
            </a:r>
          </a:p>
          <a:p>
            <a:r>
              <a:rPr lang="it-IT" sz="2000" dirty="0" smtClean="0"/>
              <a:t>Le spese per la guerra furono ingenti, più di 70 miliardi,  e portarono l’Italia  in una grave situazione finanziaria.</a:t>
            </a:r>
          </a:p>
          <a:p>
            <a:endParaRPr lang="it-IT" sz="1200" dirty="0" smtClean="0"/>
          </a:p>
          <a:p>
            <a:pPr algn="ctr"/>
            <a:r>
              <a:rPr lang="it-IT" sz="2000" b="1" dirty="0" smtClean="0"/>
              <a:t>Gli effetti psicologici</a:t>
            </a:r>
          </a:p>
          <a:p>
            <a:r>
              <a:rPr lang="it-IT" sz="2000" dirty="0" smtClean="0"/>
              <a:t>Tra gli italiani si diffuse </a:t>
            </a:r>
            <a:r>
              <a:rPr lang="it-IT" sz="2000" b="1" dirty="0" smtClean="0"/>
              <a:t>un’esaltazione nazionalistica</a:t>
            </a:r>
            <a:r>
              <a:rPr lang="it-IT" sz="2000" dirty="0" smtClean="0"/>
              <a:t> e il consenso per Mussolini divenne altissimo.</a:t>
            </a:r>
          </a:p>
          <a:p>
            <a:r>
              <a:rPr lang="it-IT" sz="2000" dirty="0" smtClean="0"/>
              <a:t>Il Duce si convinse di poter affrontare qualsiasi guerra, anche in Europa.</a:t>
            </a:r>
          </a:p>
          <a:p>
            <a:endParaRPr lang="it-IT" dirty="0" smtClean="0"/>
          </a:p>
          <a:p>
            <a:endParaRPr lang="it-IT" dirty="0" smtClean="0"/>
          </a:p>
          <a:p>
            <a:endParaRPr lang="it-IT" dirty="0"/>
          </a:p>
        </p:txBody>
      </p:sp>
      <p:pic>
        <p:nvPicPr>
          <p:cNvPr id="26626" name="Picture 2" descr="https://www.comune.cinisello-balsamo.mi.it/pietre/IMG/jpg/600_etiopia_soldati_morti.jpg"/>
          <p:cNvPicPr>
            <a:picLocks noChangeAspect="1" noChangeArrowheads="1"/>
          </p:cNvPicPr>
          <p:nvPr/>
        </p:nvPicPr>
        <p:blipFill>
          <a:blip r:embed="rId2">
            <a:grayscl/>
            <a:lum bright="-10000" contrast="30000"/>
          </a:blip>
          <a:srcRect/>
          <a:stretch>
            <a:fillRect/>
          </a:stretch>
        </p:blipFill>
        <p:spPr bwMode="auto">
          <a:xfrm>
            <a:off x="5143504" y="897082"/>
            <a:ext cx="3857652" cy="5248506"/>
          </a:xfrm>
          <a:prstGeom prst="rect">
            <a:avLst/>
          </a:prstGeom>
          <a:noFill/>
        </p:spPr>
      </p:pic>
      <p:sp>
        <p:nvSpPr>
          <p:cNvPr id="6" name="CasellaDiTesto 5"/>
          <p:cNvSpPr txBox="1"/>
          <p:nvPr/>
        </p:nvSpPr>
        <p:spPr>
          <a:xfrm>
            <a:off x="5429256" y="6286520"/>
            <a:ext cx="3714744" cy="338554"/>
          </a:xfrm>
          <a:prstGeom prst="rect">
            <a:avLst/>
          </a:prstGeom>
          <a:noFill/>
        </p:spPr>
        <p:txBody>
          <a:bodyPr wrap="square" rtlCol="0">
            <a:spAutoFit/>
          </a:bodyPr>
          <a:lstStyle/>
          <a:p>
            <a:r>
              <a:rPr lang="it-IT" sz="1600" dirty="0" smtClean="0"/>
              <a:t>Foto di un militare di Cinisello Balsamo</a:t>
            </a:r>
            <a:endParaRPr lang="it-IT"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2900354" cy="2511420"/>
          </a:xfrm>
        </p:spPr>
        <p:style>
          <a:lnRef idx="1">
            <a:schemeClr val="accent4"/>
          </a:lnRef>
          <a:fillRef idx="3">
            <a:schemeClr val="accent4"/>
          </a:fillRef>
          <a:effectRef idx="2">
            <a:schemeClr val="accent4"/>
          </a:effectRef>
          <a:fontRef idx="minor">
            <a:schemeClr val="lt1"/>
          </a:fontRef>
        </p:style>
        <p:txBody>
          <a:bodyPr>
            <a:normAutofit/>
          </a:bodyPr>
          <a:lstStyle/>
          <a:p>
            <a:r>
              <a:rPr lang="it-IT" dirty="0" smtClean="0"/>
              <a:t>Un’altro conflitto mondiale</a:t>
            </a:r>
            <a:endParaRPr lang="it-IT" dirty="0"/>
          </a:p>
        </p:txBody>
      </p:sp>
      <p:sp>
        <p:nvSpPr>
          <p:cNvPr id="3" name="Segnaposto contenuto 2"/>
          <p:cNvSpPr>
            <a:spLocks noGrp="1"/>
          </p:cNvSpPr>
          <p:nvPr>
            <p:ph idx="1"/>
          </p:nvPr>
        </p:nvSpPr>
        <p:spPr>
          <a:xfrm>
            <a:off x="142844" y="3000372"/>
            <a:ext cx="9001156" cy="3857628"/>
          </a:xfrm>
        </p:spPr>
        <p:txBody>
          <a:bodyPr>
            <a:normAutofit fontScale="85000" lnSpcReduction="20000"/>
          </a:bodyPr>
          <a:lstStyle/>
          <a:p>
            <a:pPr marL="0" indent="0">
              <a:spcBef>
                <a:spcPts val="0"/>
              </a:spcBef>
            </a:pPr>
            <a:r>
              <a:rPr lang="it-IT" dirty="0" smtClean="0"/>
              <a:t>Dopo la conquista dell’Etiopia, la partecipazione alla guerra civile in Spagna, la promulgazione delle leggi razziali,</a:t>
            </a:r>
          </a:p>
          <a:p>
            <a:pPr marL="0" indent="0">
              <a:spcBef>
                <a:spcPts val="0"/>
              </a:spcBef>
              <a:buNone/>
            </a:pPr>
            <a:r>
              <a:rPr lang="it-IT" dirty="0" smtClean="0"/>
              <a:t> l’Italia, alleata della Germania, entrò in </a:t>
            </a:r>
            <a:r>
              <a:rPr lang="it-IT" b="1" dirty="0" smtClean="0"/>
              <a:t>guerra il 10 giugno 1940.</a:t>
            </a:r>
          </a:p>
          <a:p>
            <a:pPr marL="0" indent="0">
              <a:spcBef>
                <a:spcPts val="0"/>
              </a:spcBef>
            </a:pPr>
            <a:r>
              <a:rPr lang="it-IT" dirty="0" smtClean="0"/>
              <a:t>Il nuovo conflitto causò l’uccisione e il ferimento non solo di milioni di soldati ma soprattutto di civili e costò alle nazioni coinvolte più di </a:t>
            </a:r>
            <a:r>
              <a:rPr lang="it-IT" b="1" dirty="0" smtClean="0"/>
              <a:t>50 milioni di morti </a:t>
            </a:r>
            <a:r>
              <a:rPr lang="it-IT" dirty="0" smtClean="0"/>
              <a:t>(17 milioni militari e 33 milioni di civili). In Italia i caduti furono quasi 500.000 (319.000 militari e 153.000 civili). </a:t>
            </a:r>
          </a:p>
          <a:p>
            <a:pPr marL="0" indent="0">
              <a:spcBef>
                <a:spcPts val="0"/>
              </a:spcBef>
            </a:pPr>
            <a:r>
              <a:rPr lang="it-IT" dirty="0" smtClean="0"/>
              <a:t>A </a:t>
            </a:r>
            <a:r>
              <a:rPr lang="it-IT" b="1" dirty="0" smtClean="0"/>
              <a:t>Cinisello Balsamo </a:t>
            </a:r>
            <a:r>
              <a:rPr lang="it-IT" dirty="0" smtClean="0"/>
              <a:t>morirono 74 soldati, 10 partigiani e 20 deportati. Le vittime civili furono 16.</a:t>
            </a:r>
            <a:endParaRPr lang="it-IT" dirty="0"/>
          </a:p>
        </p:txBody>
      </p:sp>
      <p:pic>
        <p:nvPicPr>
          <p:cNvPr id="4" name="Immagine 3" descr="soldati 2 guerra.jpg"/>
          <p:cNvPicPr>
            <a:picLocks noChangeAspect="1"/>
          </p:cNvPicPr>
          <p:nvPr/>
        </p:nvPicPr>
        <p:blipFill>
          <a:blip r:embed="rId2"/>
          <a:stretch>
            <a:fillRect/>
          </a:stretch>
        </p:blipFill>
        <p:spPr>
          <a:xfrm>
            <a:off x="3929058" y="0"/>
            <a:ext cx="5214942" cy="29551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00496" y="0"/>
            <a:ext cx="5143504" cy="3571876"/>
          </a:xfrm>
          <a:ln>
            <a:solidFill>
              <a:schemeClr val="tx1"/>
            </a:solidFill>
          </a:ln>
        </p:spPr>
        <p:txBody>
          <a:bodyPr>
            <a:noAutofit/>
          </a:bodyPr>
          <a:lstStyle/>
          <a:p>
            <a:r>
              <a:rPr lang="it-IT" sz="2800" dirty="0" smtClean="0"/>
              <a:t/>
            </a:r>
            <a:br>
              <a:rPr lang="it-IT" sz="2800" dirty="0" smtClean="0"/>
            </a:br>
            <a:r>
              <a:rPr lang="it-IT" sz="3200" dirty="0" smtClean="0">
                <a:ln>
                  <a:solidFill>
                    <a:srgbClr val="002060"/>
                  </a:solidFill>
                </a:ln>
              </a:rPr>
              <a:t>I bombardamenti</a:t>
            </a:r>
            <a:r>
              <a:rPr lang="it-IT" sz="2800" dirty="0" smtClean="0"/>
              <a:t/>
            </a:r>
            <a:br>
              <a:rPr lang="it-IT" sz="2800" dirty="0" smtClean="0"/>
            </a:br>
            <a:r>
              <a:rPr lang="it-IT" sz="2000" dirty="0" smtClean="0"/>
              <a:t>Durante la guerra </a:t>
            </a:r>
            <a:r>
              <a:rPr lang="it-IT" sz="2000" b="1" dirty="0" smtClean="0"/>
              <a:t>Milano</a:t>
            </a:r>
            <a:r>
              <a:rPr lang="it-IT" sz="2000" dirty="0" smtClean="0"/>
              <a:t> fu la città del Nord più bombardata. Nel complesso le </a:t>
            </a:r>
            <a:r>
              <a:rPr lang="it-IT" sz="2000" b="1" dirty="0" smtClean="0"/>
              <a:t>incursion</a:t>
            </a:r>
            <a:r>
              <a:rPr lang="it-IT" sz="2000" dirty="0" smtClean="0"/>
              <a:t>i su Milano e provincia furono centinaia, i morti circa 2.000. Tra gli obiettivi vi erano le principali </a:t>
            </a:r>
            <a:r>
              <a:rPr lang="it-IT" sz="2000" b="1" dirty="0" smtClean="0"/>
              <a:t>aziende della città</a:t>
            </a:r>
            <a:r>
              <a:rPr lang="it-IT" sz="2000" dirty="0" smtClean="0"/>
              <a:t>: l’Alfa Romeo, la </a:t>
            </a:r>
            <a:r>
              <a:rPr lang="it-IT" sz="2000" dirty="0" err="1" smtClean="0"/>
              <a:t>Borletti</a:t>
            </a:r>
            <a:r>
              <a:rPr lang="it-IT" sz="2000" dirty="0" smtClean="0"/>
              <a:t>, la Magneti Marelli, la Pirelli, l’Ansaldo, la Breda, la Falck, dove lavoravano anche molti operai di Cinisello Balsamo. </a:t>
            </a:r>
            <a:br>
              <a:rPr lang="it-IT" sz="2000" dirty="0" smtClean="0"/>
            </a:br>
            <a:r>
              <a:rPr lang="it-IT" sz="2000" dirty="0" smtClean="0"/>
              <a:t>Il sistema di </a:t>
            </a:r>
            <a:r>
              <a:rPr lang="it-IT" sz="2000" b="1" dirty="0" smtClean="0"/>
              <a:t>allarme e protezione </a:t>
            </a:r>
            <a:r>
              <a:rPr lang="it-IT" sz="2000" dirty="0" smtClean="0"/>
              <a:t>dai bombardamenti era del tutto inadeguato.</a:t>
            </a:r>
            <a:br>
              <a:rPr lang="it-IT" sz="2000" dirty="0" smtClean="0"/>
            </a:br>
            <a:endParaRPr lang="it-IT" sz="2000" dirty="0"/>
          </a:p>
        </p:txBody>
      </p:sp>
      <p:pic>
        <p:nvPicPr>
          <p:cNvPr id="4" name="Segnaposto contenuto 3" descr="bombardamenti1.jpg"/>
          <p:cNvPicPr>
            <a:picLocks noGrp="1" noChangeAspect="1"/>
          </p:cNvPicPr>
          <p:nvPr>
            <p:ph idx="1"/>
          </p:nvPr>
        </p:nvPicPr>
        <p:blipFill>
          <a:blip r:embed="rId2"/>
          <a:stretch>
            <a:fillRect/>
          </a:stretch>
        </p:blipFill>
        <p:spPr>
          <a:xfrm>
            <a:off x="0" y="142852"/>
            <a:ext cx="3960218" cy="4525963"/>
          </a:xfrm>
        </p:spPr>
      </p:pic>
      <p:pic>
        <p:nvPicPr>
          <p:cNvPr id="5" name="Immagine 4" descr="bombardamenti2.jpg"/>
          <p:cNvPicPr>
            <a:picLocks noChangeAspect="1"/>
          </p:cNvPicPr>
          <p:nvPr/>
        </p:nvPicPr>
        <p:blipFill>
          <a:blip r:embed="rId3"/>
          <a:stretch>
            <a:fillRect/>
          </a:stretch>
        </p:blipFill>
        <p:spPr>
          <a:xfrm>
            <a:off x="3786182" y="3567541"/>
            <a:ext cx="5357818" cy="3290458"/>
          </a:xfrm>
          <a:prstGeom prst="rect">
            <a:avLst/>
          </a:prstGeom>
        </p:spPr>
      </p:pic>
      <p:sp>
        <p:nvSpPr>
          <p:cNvPr id="6" name="CasellaDiTesto 5"/>
          <p:cNvSpPr txBox="1"/>
          <p:nvPr/>
        </p:nvSpPr>
        <p:spPr>
          <a:xfrm>
            <a:off x="0" y="4643446"/>
            <a:ext cx="3714744" cy="2369880"/>
          </a:xfrm>
          <a:prstGeom prst="rect">
            <a:avLst/>
          </a:prstGeom>
          <a:noFill/>
        </p:spPr>
        <p:txBody>
          <a:bodyPr wrap="square" rtlCol="0">
            <a:spAutoFit/>
          </a:bodyPr>
          <a:lstStyle/>
          <a:p>
            <a:r>
              <a:rPr lang="it-IT" sz="2000" dirty="0" smtClean="0"/>
              <a:t>Nel 1941 e in gran parte del 1942 non vi furono quasi  bombardamenti su Milano. Essi iniziarono a partire </a:t>
            </a:r>
            <a:r>
              <a:rPr lang="it-IT" sz="2000" b="1" dirty="0" smtClean="0"/>
              <a:t>dall’ottobre 1942 </a:t>
            </a:r>
            <a:r>
              <a:rPr lang="it-IT" sz="2000" dirty="0" smtClean="0"/>
              <a:t>e continuarono fino alla fine della guerra, colpendo anche molte abitazioni e monumenti. </a:t>
            </a:r>
          </a:p>
          <a:p>
            <a:endParaRPr lang="it-IT" sz="800"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ostra Archivio Publifoto Intesa Sanpaolo"/>
          <p:cNvPicPr>
            <a:picLocks noChangeAspect="1" noChangeArrowheads="1"/>
          </p:cNvPicPr>
          <p:nvPr/>
        </p:nvPicPr>
        <p:blipFill>
          <a:blip r:embed="rId2"/>
          <a:srcRect l="2989" t="7239" r="50544" b="10231"/>
          <a:stretch>
            <a:fillRect/>
          </a:stretch>
        </p:blipFill>
        <p:spPr bwMode="auto">
          <a:xfrm>
            <a:off x="214282" y="714356"/>
            <a:ext cx="4357718" cy="4357718"/>
          </a:xfrm>
          <a:prstGeom prst="rect">
            <a:avLst/>
          </a:prstGeom>
          <a:noFill/>
        </p:spPr>
      </p:pic>
      <p:pic>
        <p:nvPicPr>
          <p:cNvPr id="51204" name="Picture 4" descr="Mostra Archivio Publifoto Intesa Sanpaolo"/>
          <p:cNvPicPr>
            <a:picLocks noChangeAspect="1" noChangeArrowheads="1"/>
          </p:cNvPicPr>
          <p:nvPr/>
        </p:nvPicPr>
        <p:blipFill>
          <a:blip r:embed="rId2"/>
          <a:srcRect l="54348" t="13031" r="1630" b="11679"/>
          <a:stretch>
            <a:fillRect/>
          </a:stretch>
        </p:blipFill>
        <p:spPr bwMode="auto">
          <a:xfrm>
            <a:off x="4618678" y="714356"/>
            <a:ext cx="4525322" cy="4357718"/>
          </a:xfrm>
          <a:prstGeom prst="rect">
            <a:avLst/>
          </a:prstGeom>
          <a:noFill/>
        </p:spPr>
      </p:pic>
      <p:sp>
        <p:nvSpPr>
          <p:cNvPr id="7" name="Titolo 6"/>
          <p:cNvSpPr>
            <a:spLocks noGrp="1"/>
          </p:cNvSpPr>
          <p:nvPr>
            <p:ph type="title"/>
          </p:nvPr>
        </p:nvSpPr>
        <p:spPr>
          <a:xfrm>
            <a:off x="457200" y="0"/>
            <a:ext cx="8229600" cy="714356"/>
          </a:xfrm>
        </p:spPr>
        <p:txBody>
          <a:bodyPr>
            <a:normAutofit fontScale="90000"/>
          </a:bodyPr>
          <a:lstStyle/>
          <a:p>
            <a:r>
              <a:rPr lang="it-IT" dirty="0" smtClean="0">
                <a:ln>
                  <a:solidFill>
                    <a:schemeClr val="accent2">
                      <a:lumMod val="75000"/>
                    </a:schemeClr>
                  </a:solidFill>
                </a:ln>
                <a:solidFill>
                  <a:schemeClr val="accent6">
                    <a:lumMod val="75000"/>
                  </a:schemeClr>
                </a:solidFill>
              </a:rPr>
              <a:t>Momenti di vita</a:t>
            </a:r>
            <a:endParaRPr lang="it-IT" dirty="0">
              <a:ln>
                <a:solidFill>
                  <a:schemeClr val="accent2">
                    <a:lumMod val="75000"/>
                  </a:schemeClr>
                </a:solidFill>
              </a:ln>
              <a:solidFill>
                <a:schemeClr val="accent6">
                  <a:lumMod val="75000"/>
                </a:schemeClr>
              </a:solidFill>
            </a:endParaRPr>
          </a:p>
        </p:txBody>
      </p:sp>
      <p:sp>
        <p:nvSpPr>
          <p:cNvPr id="9" name="CasellaDiTesto 8"/>
          <p:cNvSpPr txBox="1"/>
          <p:nvPr/>
        </p:nvSpPr>
        <p:spPr>
          <a:xfrm>
            <a:off x="0" y="5000636"/>
            <a:ext cx="9144000" cy="1938992"/>
          </a:xfrm>
          <a:prstGeom prst="rect">
            <a:avLst/>
          </a:prstGeom>
          <a:noFill/>
        </p:spPr>
        <p:txBody>
          <a:bodyPr wrap="square" rtlCol="0">
            <a:spAutoFit/>
          </a:bodyPr>
          <a:lstStyle/>
          <a:p>
            <a:r>
              <a:rPr lang="it-IT" dirty="0" smtClean="0"/>
              <a:t> </a:t>
            </a:r>
            <a:r>
              <a:rPr lang="it-IT" sz="2000" dirty="0" smtClean="0"/>
              <a:t>Con i primi bombardamenti  iniziò a </a:t>
            </a:r>
            <a:r>
              <a:rPr lang="it-IT" sz="2000" b="1" dirty="0" smtClean="0"/>
              <a:t>Milano</a:t>
            </a:r>
            <a:r>
              <a:rPr lang="it-IT" sz="2000" dirty="0" smtClean="0"/>
              <a:t> il fenomeno dello </a:t>
            </a:r>
            <a:r>
              <a:rPr lang="it-IT" sz="2000" b="1" dirty="0" smtClean="0"/>
              <a:t>sfollamento</a:t>
            </a:r>
            <a:r>
              <a:rPr lang="it-IT" sz="2000" dirty="0" smtClean="0"/>
              <a:t> verso la Brianza, il lodigiano e il pavese. </a:t>
            </a:r>
          </a:p>
          <a:p>
            <a:r>
              <a:rPr lang="it-IT" sz="2000" dirty="0" smtClean="0"/>
              <a:t>Anche a </a:t>
            </a:r>
            <a:r>
              <a:rPr lang="it-IT" sz="2000" b="1" dirty="0" smtClean="0"/>
              <a:t>Cinisello Balsamo </a:t>
            </a:r>
            <a:r>
              <a:rPr lang="it-IT" sz="2000" dirty="0" smtClean="0"/>
              <a:t>negli ultimi tre mesi del 1942 si contarono 512 sfollati : 1 sola partenza a ottobre, 91 a novembre e ben 420 a dicembre. </a:t>
            </a:r>
          </a:p>
          <a:p>
            <a:r>
              <a:rPr lang="it-IT" sz="2000" dirty="0" smtClean="0"/>
              <a:t>Nel corso del 1943 furono quasi 1500 le persone che lasciarono il paese, mentre dalla città furono accolte 72 famiglie sfollate.  </a:t>
            </a:r>
            <a:endParaRPr lang="it-IT"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9058" y="142852"/>
            <a:ext cx="5072098" cy="571504"/>
          </a:xfrm>
        </p:spPr>
        <p:txBody>
          <a:bodyPr>
            <a:normAutofit fontScale="90000"/>
          </a:bodyPr>
          <a:lstStyle/>
          <a:p>
            <a:r>
              <a:rPr lang="it-IT" dirty="0" smtClean="0">
                <a:ln>
                  <a:solidFill>
                    <a:schemeClr val="accent3">
                      <a:lumMod val="75000"/>
                    </a:schemeClr>
                  </a:solidFill>
                </a:ln>
                <a:solidFill>
                  <a:schemeClr val="accent6">
                    <a:lumMod val="75000"/>
                  </a:schemeClr>
                </a:solidFill>
              </a:rPr>
              <a:t>La fame</a:t>
            </a:r>
            <a:endParaRPr lang="it-IT" dirty="0">
              <a:ln>
                <a:solidFill>
                  <a:schemeClr val="accent3">
                    <a:lumMod val="75000"/>
                  </a:schemeClr>
                </a:solidFill>
              </a:ln>
              <a:solidFill>
                <a:schemeClr val="accent6">
                  <a:lumMod val="75000"/>
                </a:schemeClr>
              </a:solidFill>
            </a:endParaRPr>
          </a:p>
        </p:txBody>
      </p:sp>
      <p:pic>
        <p:nvPicPr>
          <p:cNvPr id="58370" name="Picture 2" descr="http://www.televignole.it/wp-content/uploads/2018/04/Immagine5forno.jpg"/>
          <p:cNvPicPr>
            <a:picLocks noChangeAspect="1" noChangeArrowheads="1"/>
          </p:cNvPicPr>
          <p:nvPr/>
        </p:nvPicPr>
        <p:blipFill>
          <a:blip r:embed="rId2"/>
          <a:srcRect/>
          <a:stretch>
            <a:fillRect/>
          </a:stretch>
        </p:blipFill>
        <p:spPr bwMode="auto">
          <a:xfrm>
            <a:off x="0" y="0"/>
            <a:ext cx="3916359" cy="4879503"/>
          </a:xfrm>
          <a:prstGeom prst="rect">
            <a:avLst/>
          </a:prstGeom>
          <a:noFill/>
        </p:spPr>
      </p:pic>
      <p:sp>
        <p:nvSpPr>
          <p:cNvPr id="5" name="CasellaDiTesto 4"/>
          <p:cNvSpPr txBox="1"/>
          <p:nvPr/>
        </p:nvSpPr>
        <p:spPr>
          <a:xfrm>
            <a:off x="3929058" y="714356"/>
            <a:ext cx="5214942" cy="2585323"/>
          </a:xfrm>
          <a:prstGeom prst="rect">
            <a:avLst/>
          </a:prstGeom>
          <a:noFill/>
        </p:spPr>
        <p:txBody>
          <a:bodyPr wrap="square" rtlCol="0">
            <a:spAutoFit/>
          </a:bodyPr>
          <a:lstStyle/>
          <a:p>
            <a:r>
              <a:rPr lang="it-IT" dirty="0" smtClean="0"/>
              <a:t>Nel 1941 la razione quotidiana forniva 2500 calorie per persona, scesa nell’inverno del 1945 a 848. </a:t>
            </a:r>
          </a:p>
          <a:p>
            <a:r>
              <a:rPr lang="it-IT" dirty="0" smtClean="0"/>
              <a:t>A ottobre del 1943 </a:t>
            </a:r>
            <a:r>
              <a:rPr lang="it-IT" b="1" dirty="0" smtClean="0"/>
              <a:t>la tessera </a:t>
            </a:r>
            <a:r>
              <a:rPr lang="it-IT" dirty="0" smtClean="0"/>
              <a:t>prevedeva  al mese: "kg. 1 di patate, 100 grammi di fagioli, 50 grammi di salumi, 80 grammi di carne suina, un decilitro d’olio, 200 grammi di burro e 100 grammi di grassi di maiale, 1 kg. di pasta e riso, niente carne, verdura introvabile, 1 saponetta deve bastare per due mesi e per i fumatori erano garantite 3 sigarette al giorno". </a:t>
            </a:r>
          </a:p>
        </p:txBody>
      </p:sp>
      <p:sp>
        <p:nvSpPr>
          <p:cNvPr id="6" name="CasellaDiTesto 5"/>
          <p:cNvSpPr txBox="1"/>
          <p:nvPr/>
        </p:nvSpPr>
        <p:spPr>
          <a:xfrm>
            <a:off x="142844" y="5000636"/>
            <a:ext cx="3714776" cy="1754326"/>
          </a:xfrm>
          <a:prstGeom prst="rect">
            <a:avLst/>
          </a:prstGeom>
          <a:noFill/>
        </p:spPr>
        <p:txBody>
          <a:bodyPr wrap="square" rtlCol="0">
            <a:spAutoFit/>
          </a:bodyPr>
          <a:lstStyle/>
          <a:p>
            <a:r>
              <a:rPr lang="it-IT" dirty="0" smtClean="0"/>
              <a:t>Tra l’agosto del 1943 e quello del 1944 i prezzi degli alimentari al mercato ufficiale aumentarono del cento per cento. Sopravvivere senza ricorrere alla </a:t>
            </a:r>
            <a:r>
              <a:rPr lang="it-IT" b="1" dirty="0" smtClean="0"/>
              <a:t>borsa nera </a:t>
            </a:r>
            <a:r>
              <a:rPr lang="it-IT" dirty="0" smtClean="0"/>
              <a:t>era impossibile. </a:t>
            </a:r>
            <a:endParaRPr lang="it-IT" dirty="0"/>
          </a:p>
        </p:txBody>
      </p:sp>
      <p:pic>
        <p:nvPicPr>
          <p:cNvPr id="58372" name="Picture 4" descr="http://www.televignole.it/wp-content/uploads/2018/04/10_la_fame_nera.jpg"/>
          <p:cNvPicPr>
            <a:picLocks noChangeAspect="1" noChangeArrowheads="1"/>
          </p:cNvPicPr>
          <p:nvPr/>
        </p:nvPicPr>
        <p:blipFill>
          <a:blip r:embed="rId3"/>
          <a:srcRect l="3947"/>
          <a:stretch>
            <a:fillRect/>
          </a:stretch>
        </p:blipFill>
        <p:spPr bwMode="auto">
          <a:xfrm>
            <a:off x="3929058" y="3366989"/>
            <a:ext cx="5214942" cy="349101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0" y="0"/>
            <a:ext cx="4572000" cy="714356"/>
          </a:xfrm>
        </p:spPr>
        <p:txBody>
          <a:bodyPr>
            <a:normAutofit fontScale="90000"/>
          </a:bodyPr>
          <a:lstStyle/>
          <a:p>
            <a:r>
              <a:rPr lang="it-IT" dirty="0" smtClean="0">
                <a:ln>
                  <a:solidFill>
                    <a:schemeClr val="accent6">
                      <a:lumMod val="75000"/>
                    </a:schemeClr>
                  </a:solidFill>
                </a:ln>
              </a:rPr>
              <a:t>A Cinisello Balsamo</a:t>
            </a:r>
            <a:endParaRPr lang="it-IT" dirty="0">
              <a:ln>
                <a:solidFill>
                  <a:schemeClr val="accent6">
                    <a:lumMod val="75000"/>
                  </a:schemeClr>
                </a:solidFill>
              </a:ln>
            </a:endParaRPr>
          </a:p>
        </p:txBody>
      </p:sp>
      <p:pic>
        <p:nvPicPr>
          <p:cNvPr id="59394" name="Picture 2" descr="http://www.televignole.it/wp-content/uploads/2018/04/555.jpg"/>
          <p:cNvPicPr>
            <a:picLocks noChangeAspect="1" noChangeArrowheads="1"/>
          </p:cNvPicPr>
          <p:nvPr/>
        </p:nvPicPr>
        <p:blipFill>
          <a:blip r:embed="rId2"/>
          <a:srcRect/>
          <a:stretch>
            <a:fillRect/>
          </a:stretch>
        </p:blipFill>
        <p:spPr bwMode="auto">
          <a:xfrm>
            <a:off x="0" y="1"/>
            <a:ext cx="4286248" cy="3210152"/>
          </a:xfrm>
          <a:prstGeom prst="rect">
            <a:avLst/>
          </a:prstGeom>
          <a:noFill/>
        </p:spPr>
      </p:pic>
      <p:sp>
        <p:nvSpPr>
          <p:cNvPr id="6" name="Rettangolo 5"/>
          <p:cNvSpPr/>
          <p:nvPr/>
        </p:nvSpPr>
        <p:spPr>
          <a:xfrm>
            <a:off x="4357686" y="642918"/>
            <a:ext cx="4786314" cy="2585323"/>
          </a:xfrm>
          <a:prstGeom prst="rect">
            <a:avLst/>
          </a:prstGeom>
        </p:spPr>
        <p:txBody>
          <a:bodyPr wrap="square">
            <a:spAutoFit/>
          </a:bodyPr>
          <a:lstStyle/>
          <a:p>
            <a:r>
              <a:rPr lang="it-IT" dirty="0" smtClean="0"/>
              <a:t>Nel dicembre 1943 una maestra annota che nonostante le vacanze natalizie siano state “anticipate per mancanza di riscaldamento, la </a:t>
            </a:r>
            <a:r>
              <a:rPr lang="it-IT" b="1" dirty="0" smtClean="0"/>
              <a:t>refezione</a:t>
            </a:r>
            <a:r>
              <a:rPr lang="it-IT" dirty="0" smtClean="0"/>
              <a:t> funziona ancora per dare da mangiare ai bambini”.</a:t>
            </a:r>
          </a:p>
          <a:p>
            <a:r>
              <a:rPr lang="it-IT" dirty="0" smtClean="0"/>
              <a:t>“A casa si aveva poco e la mamma mi lasciava alla refezione scolastica a pagamento. Questa mensa era in cantina e si mangiava soltanto il primo nelle scodelle di alluminio. </a:t>
            </a:r>
            <a:endParaRPr lang="it-IT" dirty="0"/>
          </a:p>
        </p:txBody>
      </p:sp>
      <p:sp>
        <p:nvSpPr>
          <p:cNvPr id="7" name="Rettangolo 6"/>
          <p:cNvSpPr/>
          <p:nvPr/>
        </p:nvSpPr>
        <p:spPr>
          <a:xfrm>
            <a:off x="0" y="3214686"/>
            <a:ext cx="4357686" cy="3693319"/>
          </a:xfrm>
          <a:prstGeom prst="rect">
            <a:avLst/>
          </a:prstGeom>
        </p:spPr>
        <p:txBody>
          <a:bodyPr wrap="square">
            <a:spAutoFit/>
          </a:bodyPr>
          <a:lstStyle/>
          <a:p>
            <a:r>
              <a:rPr lang="it-IT" dirty="0" smtClean="0"/>
              <a:t>“In quegli anni tutti </a:t>
            </a:r>
            <a:r>
              <a:rPr lang="it-IT" b="1" dirty="0" smtClean="0"/>
              <a:t>soffrivamo la fame</a:t>
            </a:r>
            <a:r>
              <a:rPr lang="it-IT" dirty="0" smtClean="0"/>
              <a:t>. A scuola alcuni di noi venivano aiutati con la distribuzione di viveri.”</a:t>
            </a:r>
          </a:p>
          <a:p>
            <a:r>
              <a:rPr lang="it-IT" dirty="0" smtClean="0"/>
              <a:t>“D’inverno </a:t>
            </a:r>
            <a:r>
              <a:rPr lang="it-IT" b="1" dirty="0" smtClean="0"/>
              <a:t>faceva molto freddo </a:t>
            </a:r>
            <a:r>
              <a:rPr lang="it-IT" dirty="0" smtClean="0"/>
              <a:t>a casa e a scuola e tutti avevamo i geloni. Mia mamma mi metteva gli zoccoli o le scarpe con il sughero per proteggere un po’ i piedi.”</a:t>
            </a:r>
          </a:p>
          <a:p>
            <a:r>
              <a:rPr lang="it-IT" dirty="0" smtClean="0"/>
              <a:t>“Quando c’erano gli </a:t>
            </a:r>
            <a:r>
              <a:rPr lang="it-IT" b="1" dirty="0" smtClean="0"/>
              <a:t>allarmi </a:t>
            </a:r>
            <a:r>
              <a:rPr lang="it-IT" dirty="0" smtClean="0"/>
              <a:t>andavamo nelle cantine della scuola </a:t>
            </a:r>
            <a:r>
              <a:rPr lang="it-IT" i="1" dirty="0" err="1" smtClean="0"/>
              <a:t>Corridoni</a:t>
            </a:r>
            <a:r>
              <a:rPr lang="it-IT" dirty="0" smtClean="0"/>
              <a:t> dove c’era il rifugio. Poi durante i bombardamenti di notte dovevamo alzarci e correre a nasconderci verso piazza Costa, che era ancora tutta campagna. </a:t>
            </a:r>
            <a:endParaRPr lang="it-IT" dirty="0"/>
          </a:p>
        </p:txBody>
      </p:sp>
      <p:pic>
        <p:nvPicPr>
          <p:cNvPr id="8" name="Picture 2" descr="https://www.lombardiabeniculturali.it/new_img_db/bcf/10120/4/l/SC_F_SUP-10120-0003490_IMG-0001069770.jpg"/>
          <p:cNvPicPr>
            <a:picLocks noChangeAspect="1" noChangeArrowheads="1"/>
          </p:cNvPicPr>
          <p:nvPr/>
        </p:nvPicPr>
        <p:blipFill>
          <a:blip r:embed="rId3"/>
          <a:srcRect/>
          <a:stretch>
            <a:fillRect/>
          </a:stretch>
        </p:blipFill>
        <p:spPr bwMode="auto">
          <a:xfrm>
            <a:off x="4286248" y="3455072"/>
            <a:ext cx="4857752" cy="3278983"/>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0" y="-1"/>
            <a:ext cx="4857752" cy="3375945"/>
          </a:xfrm>
          <a:prstGeom prst="rect">
            <a:avLst/>
          </a:prstGeom>
          <a:noFill/>
          <a:ln w="9525">
            <a:noFill/>
            <a:miter lim="800000"/>
            <a:headEnd/>
            <a:tailEnd/>
          </a:ln>
          <a:effectLst/>
        </p:spPr>
      </p:pic>
      <p:pic>
        <p:nvPicPr>
          <p:cNvPr id="55299" name="Picture 3"/>
          <p:cNvPicPr>
            <a:picLocks noChangeAspect="1" noChangeArrowheads="1"/>
          </p:cNvPicPr>
          <p:nvPr/>
        </p:nvPicPr>
        <p:blipFill>
          <a:blip r:embed="rId3"/>
          <a:srcRect/>
          <a:stretch>
            <a:fillRect/>
          </a:stretch>
        </p:blipFill>
        <p:spPr bwMode="auto">
          <a:xfrm>
            <a:off x="4500562" y="3353894"/>
            <a:ext cx="4643438" cy="3504106"/>
          </a:xfrm>
          <a:prstGeom prst="rect">
            <a:avLst/>
          </a:prstGeom>
          <a:noFill/>
          <a:ln w="9525">
            <a:noFill/>
            <a:miter lim="800000"/>
            <a:headEnd/>
            <a:tailEnd/>
          </a:ln>
          <a:effectLst/>
        </p:spPr>
      </p:pic>
      <p:graphicFrame>
        <p:nvGraphicFramePr>
          <p:cNvPr id="5" name="Tabella 4"/>
          <p:cNvGraphicFramePr>
            <a:graphicFrameLocks noGrp="1"/>
          </p:cNvGraphicFramePr>
          <p:nvPr/>
        </p:nvGraphicFramePr>
        <p:xfrm>
          <a:off x="4857752" y="-2"/>
          <a:ext cx="4286248" cy="3388261"/>
        </p:xfrm>
        <a:graphic>
          <a:graphicData uri="http://schemas.openxmlformats.org/drawingml/2006/table">
            <a:tbl>
              <a:tblPr/>
              <a:tblGrid>
                <a:gridCol w="2143124"/>
                <a:gridCol w="2143124"/>
              </a:tblGrid>
              <a:tr h="665138">
                <a:tc>
                  <a:txBody>
                    <a:bodyPr/>
                    <a:lstStyle/>
                    <a:p>
                      <a:r>
                        <a:rPr lang="it-IT" dirty="0"/>
                        <a:t>Uomini mobilitati per attività belliche</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c>
                  <a:txBody>
                    <a:bodyPr/>
                    <a:lstStyle/>
                    <a:p>
                      <a:pPr algn="r"/>
                      <a:r>
                        <a:rPr lang="it-IT" dirty="0"/>
                        <a:t>110.000.000</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r>
              <a:tr h="381765">
                <a:tc>
                  <a:txBody>
                    <a:bodyPr/>
                    <a:lstStyle/>
                    <a:p>
                      <a:r>
                        <a:rPr lang="it-IT" dirty="0"/>
                        <a:t>Feriti civili</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c>
                  <a:txBody>
                    <a:bodyPr/>
                    <a:lstStyle/>
                    <a:p>
                      <a:pPr algn="r"/>
                      <a:r>
                        <a:rPr lang="it-IT" dirty="0"/>
                        <a:t>32.000.000</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r>
              <a:tr h="381765">
                <a:tc>
                  <a:txBody>
                    <a:bodyPr/>
                    <a:lstStyle/>
                    <a:p>
                      <a:r>
                        <a:rPr lang="it-IT"/>
                        <a:t>Feriti militari</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c>
                  <a:txBody>
                    <a:bodyPr/>
                    <a:lstStyle/>
                    <a:p>
                      <a:pPr algn="r"/>
                      <a:r>
                        <a:rPr lang="it-IT" dirty="0"/>
                        <a:t>24.000.000</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r>
              <a:tr h="650565">
                <a:tc>
                  <a:txBody>
                    <a:bodyPr/>
                    <a:lstStyle/>
                    <a:p>
                      <a:r>
                        <a:rPr lang="it-IT" dirty="0"/>
                        <a:t>Vittime civili e militari in </a:t>
                      </a:r>
                      <a:r>
                        <a:rPr lang="it-IT" dirty="0" smtClean="0"/>
                        <a:t>Europa</a:t>
                      </a:r>
                      <a:endParaRPr lang="it-IT" dirty="0"/>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c>
                  <a:txBody>
                    <a:bodyPr/>
                    <a:lstStyle/>
                    <a:p>
                      <a:pPr algn="r"/>
                      <a:r>
                        <a:rPr lang="it-IT" dirty="0"/>
                        <a:t>39.778.000</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r>
              <a:tr h="665138">
                <a:tc>
                  <a:txBody>
                    <a:bodyPr/>
                    <a:lstStyle/>
                    <a:p>
                      <a:r>
                        <a:rPr lang="it-IT" dirty="0"/>
                        <a:t>Vittime civili e militari nel Pacifico</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c>
                  <a:txBody>
                    <a:bodyPr/>
                    <a:lstStyle/>
                    <a:p>
                      <a:pPr algn="r"/>
                      <a:r>
                        <a:rPr lang="it-IT"/>
                        <a:t>15.010.000</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FFFFF"/>
                    </a:solidFill>
                  </a:tcPr>
                </a:tc>
              </a:tr>
              <a:tr h="613194">
                <a:tc>
                  <a:txBody>
                    <a:bodyPr/>
                    <a:lstStyle/>
                    <a:p>
                      <a:pPr algn="ctr"/>
                      <a:r>
                        <a:rPr lang="it-IT" dirty="0"/>
                        <a:t>Numero totale vittime</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it-IT" dirty="0"/>
                        <a:t>54 Milioni</a:t>
                      </a:r>
                    </a:p>
                  </a:txBody>
                  <a:tcPr marL="47625" marR="47625" marT="47625" marB="476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r>
            </a:tbl>
          </a:graphicData>
        </a:graphic>
      </p:graphicFrame>
      <p:sp>
        <p:nvSpPr>
          <p:cNvPr id="55300" name="Rectangle 4"/>
          <p:cNvSpPr>
            <a:spLocks noChangeArrowheads="1"/>
          </p:cNvSpPr>
          <p:nvPr/>
        </p:nvSpPr>
        <p:spPr bwMode="auto">
          <a:xfrm>
            <a:off x="0" y="0"/>
            <a:ext cx="65" cy="369332"/>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600" b="0" i="0" u="none" strike="noStrike" cap="none" normalizeH="0" baseline="0" dirty="0" smtClean="0">
                <a:ln>
                  <a:noFill/>
                </a:ln>
                <a:solidFill>
                  <a:schemeClr val="tx1"/>
                </a:solidFill>
                <a:effectLst/>
                <a:latin typeface="Arial" pitchFamily="34" charset="0"/>
                <a:cs typeface="Arial" pitchFamily="34" charset="0"/>
              </a:rPr>
              <a:t/>
            </a:r>
            <a:br>
              <a:rPr kumimoji="0" lang="it-IT" sz="600" b="0" i="0" u="none" strike="noStrike" cap="none" normalizeH="0" baseline="0" dirty="0" smtClean="0">
                <a:ln>
                  <a:noFill/>
                </a:ln>
                <a:solidFill>
                  <a:schemeClr val="tx1"/>
                </a:solidFill>
                <a:effectLst/>
                <a:latin typeface="Arial" pitchFamily="34" charset="0"/>
                <a:cs typeface="Arial" pitchFamily="34" charset="0"/>
              </a:rPr>
            </a:b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CasellaDiTesto 6"/>
          <p:cNvSpPr txBox="1"/>
          <p:nvPr/>
        </p:nvSpPr>
        <p:spPr>
          <a:xfrm>
            <a:off x="0" y="3929066"/>
            <a:ext cx="4429124" cy="2723823"/>
          </a:xfrm>
          <a:prstGeom prst="rect">
            <a:avLst/>
          </a:prstGeom>
          <a:noFill/>
        </p:spPr>
        <p:txBody>
          <a:bodyPr wrap="square" rtlCol="0">
            <a:spAutoFit/>
          </a:bodyPr>
          <a:lstStyle/>
          <a:p>
            <a:r>
              <a:rPr lang="it-IT" sz="1900" dirty="0" smtClean="0"/>
              <a:t>L'Italia perse il suo intero impero coloniale e dovette fare concessioni territoriali a favore di Francia e soprattutto Jugoslavia (Zara, l’Istria e buona parte della Venezia Giulia furono cedute alla Jugoslavia). </a:t>
            </a:r>
          </a:p>
          <a:p>
            <a:r>
              <a:rPr lang="it-IT" sz="1900" dirty="0" smtClean="0"/>
              <a:t>Inoltre nel 1946 con un referendum venne abolita la monarchia e si passò a un governo repubblicano.</a:t>
            </a:r>
          </a:p>
          <a:p>
            <a:r>
              <a:rPr lang="it-IT" sz="1900" dirty="0" smtClean="0"/>
              <a:t>Gradualmente il Paese venne ricostruito.</a:t>
            </a:r>
            <a:endParaRPr lang="it-IT" sz="1900" dirty="0"/>
          </a:p>
        </p:txBody>
      </p:sp>
      <p:sp>
        <p:nvSpPr>
          <p:cNvPr id="8" name="CasellaDiTesto 7"/>
          <p:cNvSpPr txBox="1"/>
          <p:nvPr/>
        </p:nvSpPr>
        <p:spPr>
          <a:xfrm>
            <a:off x="0" y="3357562"/>
            <a:ext cx="4429124" cy="369332"/>
          </a:xfrm>
          <a:prstGeom prst="rect">
            <a:avLst/>
          </a:prstGeom>
          <a:noFill/>
        </p:spPr>
        <p:txBody>
          <a:bodyPr wrap="square" rtlCol="0">
            <a:spAutoFit/>
          </a:bodyPr>
          <a:lstStyle/>
          <a:p>
            <a:r>
              <a:rPr lang="it-IT" sz="1400" dirty="0" smtClean="0"/>
              <a:t>L’Università Statale di Milano durante la guerra e oggi</a:t>
            </a:r>
            <a:r>
              <a:rPr lang="it-IT" dirty="0" smtClean="0"/>
              <a:t>.</a:t>
            </a:r>
            <a:endParaRPr lang="it-IT" dirty="0"/>
          </a:p>
        </p:txBody>
      </p:sp>
      <p:sp>
        <p:nvSpPr>
          <p:cNvPr id="9" name="CasellaDiTesto 8"/>
          <p:cNvSpPr txBox="1"/>
          <p:nvPr/>
        </p:nvSpPr>
        <p:spPr>
          <a:xfrm>
            <a:off x="1928794" y="0"/>
            <a:ext cx="2928958" cy="461665"/>
          </a:xfrm>
          <a:prstGeom prst="rect">
            <a:avLst/>
          </a:prstGeom>
          <a:noFill/>
        </p:spPr>
        <p:txBody>
          <a:bodyPr wrap="square" rtlCol="0">
            <a:spAutoFit/>
          </a:bodyPr>
          <a:lstStyle/>
          <a:p>
            <a:r>
              <a:rPr lang="it-IT" sz="2400" dirty="0" smtClean="0">
                <a:solidFill>
                  <a:srgbClr val="FF0000"/>
                </a:solidFill>
              </a:rPr>
              <a:t>I costi della guerra</a:t>
            </a:r>
            <a:endParaRPr lang="it-IT" sz="2400"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gorla.jpg"/>
          <p:cNvPicPr>
            <a:picLocks noChangeAspect="1"/>
          </p:cNvPicPr>
          <p:nvPr/>
        </p:nvPicPr>
        <p:blipFill>
          <a:blip r:embed="rId2"/>
          <a:srcRect l="6957" r="5380"/>
          <a:stretch>
            <a:fillRect/>
          </a:stretch>
        </p:blipFill>
        <p:spPr>
          <a:xfrm>
            <a:off x="5357817" y="142852"/>
            <a:ext cx="3675509" cy="3500462"/>
          </a:xfrm>
          <a:prstGeom prst="rect">
            <a:avLst/>
          </a:prstGeom>
        </p:spPr>
      </p:pic>
      <p:pic>
        <p:nvPicPr>
          <p:cNvPr id="9" name="Picture 4" descr="http://www.televignole.it/wp-content/uploads/2018/04/3247139.jpg"/>
          <p:cNvPicPr>
            <a:picLocks noChangeAspect="1" noChangeArrowheads="1"/>
          </p:cNvPicPr>
          <p:nvPr/>
        </p:nvPicPr>
        <p:blipFill>
          <a:blip r:embed="rId3"/>
          <a:srcRect/>
          <a:stretch>
            <a:fillRect/>
          </a:stretch>
        </p:blipFill>
        <p:spPr bwMode="auto">
          <a:xfrm>
            <a:off x="285720" y="142852"/>
            <a:ext cx="4929190" cy="3490672"/>
          </a:xfrm>
          <a:prstGeom prst="rect">
            <a:avLst/>
          </a:prstGeom>
          <a:noFill/>
        </p:spPr>
      </p:pic>
      <p:sp>
        <p:nvSpPr>
          <p:cNvPr id="12" name="Rettangolo 11"/>
          <p:cNvSpPr/>
          <p:nvPr/>
        </p:nvSpPr>
        <p:spPr>
          <a:xfrm>
            <a:off x="0" y="3643314"/>
            <a:ext cx="9144000" cy="3046988"/>
          </a:xfrm>
          <a:prstGeom prst="rect">
            <a:avLst/>
          </a:prstGeom>
        </p:spPr>
        <p:txBody>
          <a:bodyPr wrap="square">
            <a:spAutoFit/>
          </a:bodyPr>
          <a:lstStyle/>
          <a:p>
            <a:pPr algn="ctr"/>
            <a:r>
              <a:rPr lang="it-IT" sz="2400"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I bambini</a:t>
            </a:r>
            <a:r>
              <a:rPr lang="it-IT" dirty="0" smtClean="0"/>
              <a:t/>
            </a:r>
            <a:br>
              <a:rPr lang="it-IT" dirty="0" smtClean="0"/>
            </a:br>
            <a:r>
              <a:rPr lang="it-IT" sz="2400" dirty="0" smtClean="0"/>
              <a:t>A </a:t>
            </a:r>
            <a:r>
              <a:rPr lang="it-IT" sz="2400" b="1" dirty="0" smtClean="0"/>
              <a:t>Milano</a:t>
            </a:r>
            <a:r>
              <a:rPr lang="it-IT" sz="2400" dirty="0" smtClean="0"/>
              <a:t> l’episodio più tragico fu lo sganciamento di una bomba su una scuola, la </a:t>
            </a:r>
            <a:r>
              <a:rPr lang="it-IT" sz="2400" i="1" dirty="0" smtClean="0"/>
              <a:t>Francesco </a:t>
            </a:r>
            <a:r>
              <a:rPr lang="it-IT" sz="2400" i="1" dirty="0" err="1" smtClean="0"/>
              <a:t>Crispi</a:t>
            </a:r>
            <a:r>
              <a:rPr lang="it-IT" sz="2400" i="1" dirty="0" smtClean="0"/>
              <a:t> </a:t>
            </a:r>
            <a:r>
              <a:rPr lang="it-IT" sz="2400" dirty="0" smtClean="0"/>
              <a:t>a </a:t>
            </a:r>
            <a:r>
              <a:rPr lang="it-IT" sz="2400" dirty="0" err="1" smtClean="0"/>
              <a:t>Gorla</a:t>
            </a:r>
            <a:r>
              <a:rPr lang="it-IT" sz="2400" dirty="0" smtClean="0"/>
              <a:t>, che provocò la morte di 184 scolari, 20 adulti e altri 18 bambini piccoli che erano in braccio alle madri accorse al primo allarme.</a:t>
            </a:r>
            <a:br>
              <a:rPr lang="it-IT" sz="2400" dirty="0" smtClean="0"/>
            </a:br>
            <a:r>
              <a:rPr lang="it-IT" sz="2400" dirty="0" smtClean="0"/>
              <a:t> A </a:t>
            </a:r>
            <a:r>
              <a:rPr lang="it-IT" sz="2400" b="1" dirty="0" smtClean="0"/>
              <a:t>Cinisello Balsamo </a:t>
            </a:r>
            <a:r>
              <a:rPr lang="it-IT" sz="2400" dirty="0" smtClean="0"/>
              <a:t>vi furono 16 vittime civili, tra cui un ragazzo di 11 anni, ucciso da soldati tedeschi il 12 settembre 1943, mentre correva verso casa.</a:t>
            </a:r>
            <a:endParaRPr lang="it-IT"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000372"/>
            <a:ext cx="5214942" cy="500066"/>
          </a:xfrm>
        </p:spPr>
        <p:style>
          <a:lnRef idx="0">
            <a:schemeClr val="accent2"/>
          </a:lnRef>
          <a:fillRef idx="3">
            <a:schemeClr val="accent2"/>
          </a:fillRef>
          <a:effectRef idx="3">
            <a:schemeClr val="accent2"/>
          </a:effectRef>
          <a:fontRef idx="minor">
            <a:schemeClr val="lt1"/>
          </a:fontRef>
        </p:style>
        <p:txBody>
          <a:bodyPr>
            <a:noAutofit/>
          </a:bodyPr>
          <a:lstStyle/>
          <a:p>
            <a:r>
              <a:rPr lang="it-IT" sz="2800" dirty="0" smtClean="0"/>
              <a:t>Molti conflitti da allora</a:t>
            </a:r>
            <a:endParaRPr lang="it-IT" sz="2800" dirty="0"/>
          </a:p>
        </p:txBody>
      </p:sp>
      <p:pic>
        <p:nvPicPr>
          <p:cNvPr id="4" name="Segnaposto contenuto 3" descr="VIETNAM.jpg"/>
          <p:cNvPicPr>
            <a:picLocks noGrp="1" noChangeAspect="1"/>
          </p:cNvPicPr>
          <p:nvPr>
            <p:ph idx="1"/>
          </p:nvPr>
        </p:nvPicPr>
        <p:blipFill>
          <a:blip r:embed="rId2"/>
          <a:stretch>
            <a:fillRect/>
          </a:stretch>
        </p:blipFill>
        <p:spPr>
          <a:xfrm>
            <a:off x="0" y="0"/>
            <a:ext cx="4500594" cy="2960917"/>
          </a:xfrm>
        </p:spPr>
      </p:pic>
      <p:pic>
        <p:nvPicPr>
          <p:cNvPr id="5" name="Immagine 4" descr="VIETNAM1.jpg"/>
          <p:cNvPicPr>
            <a:picLocks noChangeAspect="1"/>
          </p:cNvPicPr>
          <p:nvPr/>
        </p:nvPicPr>
        <p:blipFill>
          <a:blip r:embed="rId3"/>
          <a:stretch>
            <a:fillRect/>
          </a:stretch>
        </p:blipFill>
        <p:spPr>
          <a:xfrm>
            <a:off x="5066028" y="0"/>
            <a:ext cx="4077972" cy="2682876"/>
          </a:xfrm>
          <a:prstGeom prst="rect">
            <a:avLst/>
          </a:prstGeom>
        </p:spPr>
      </p:pic>
      <p:pic>
        <p:nvPicPr>
          <p:cNvPr id="6" name="Immagine 5" descr="bosnia-01.jpg"/>
          <p:cNvPicPr>
            <a:picLocks noChangeAspect="1"/>
          </p:cNvPicPr>
          <p:nvPr/>
        </p:nvPicPr>
        <p:blipFill>
          <a:blip r:embed="rId4"/>
          <a:srcRect b="13586"/>
          <a:stretch>
            <a:fillRect/>
          </a:stretch>
        </p:blipFill>
        <p:spPr>
          <a:xfrm>
            <a:off x="5357786" y="3357562"/>
            <a:ext cx="3786214" cy="3500438"/>
          </a:xfrm>
          <a:prstGeom prst="rect">
            <a:avLst/>
          </a:prstGeom>
        </p:spPr>
      </p:pic>
      <p:pic>
        <p:nvPicPr>
          <p:cNvPr id="7" name="Immagine 6" descr="SIRIA.jpg"/>
          <p:cNvPicPr>
            <a:picLocks noChangeAspect="1"/>
          </p:cNvPicPr>
          <p:nvPr/>
        </p:nvPicPr>
        <p:blipFill>
          <a:blip r:embed="rId5"/>
          <a:stretch>
            <a:fillRect/>
          </a:stretch>
        </p:blipFill>
        <p:spPr>
          <a:xfrm>
            <a:off x="142844" y="3533770"/>
            <a:ext cx="4989463" cy="3324230"/>
          </a:xfrm>
          <a:prstGeom prst="rect">
            <a:avLst/>
          </a:prstGeom>
        </p:spPr>
      </p:pic>
      <p:sp>
        <p:nvSpPr>
          <p:cNvPr id="8" name="CasellaDiTesto 7"/>
          <p:cNvSpPr txBox="1"/>
          <p:nvPr/>
        </p:nvSpPr>
        <p:spPr>
          <a:xfrm>
            <a:off x="4500562" y="0"/>
            <a:ext cx="571504" cy="1569660"/>
          </a:xfrm>
          <a:prstGeom prst="rect">
            <a:avLst/>
          </a:prstGeom>
          <a:noFill/>
        </p:spPr>
        <p:txBody>
          <a:bodyPr wrap="square" rtlCol="0">
            <a:spAutoFit/>
          </a:bodyPr>
          <a:lstStyle/>
          <a:p>
            <a:r>
              <a:rPr lang="it-IT" sz="2400" dirty="0" smtClean="0"/>
              <a:t>Vietnam</a:t>
            </a:r>
            <a:endParaRPr lang="it-IT" sz="2400" dirty="0"/>
          </a:p>
        </p:txBody>
      </p:sp>
      <p:sp>
        <p:nvSpPr>
          <p:cNvPr id="9" name="CasellaDiTesto 8"/>
          <p:cNvSpPr txBox="1"/>
          <p:nvPr/>
        </p:nvSpPr>
        <p:spPr>
          <a:xfrm>
            <a:off x="7715272" y="2928935"/>
            <a:ext cx="1428728" cy="461665"/>
          </a:xfrm>
          <a:prstGeom prst="rect">
            <a:avLst/>
          </a:prstGeom>
          <a:noFill/>
        </p:spPr>
        <p:txBody>
          <a:bodyPr wrap="square" rtlCol="0">
            <a:spAutoFit/>
          </a:bodyPr>
          <a:lstStyle/>
          <a:p>
            <a:r>
              <a:rPr lang="it-IT" sz="2400" dirty="0" smtClean="0"/>
              <a:t>Bosnia</a:t>
            </a:r>
            <a:endParaRPr lang="it-IT"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2852"/>
            <a:ext cx="8229600" cy="1274786"/>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it-IT" b="1" dirty="0" smtClean="0"/>
              <a:t>Primi decenni del ‘900</a:t>
            </a:r>
            <a:br>
              <a:rPr lang="it-IT" b="1" dirty="0" smtClean="0"/>
            </a:br>
            <a:r>
              <a:rPr lang="it-IT" b="1" dirty="0" smtClean="0"/>
              <a:t>Cinisello</a:t>
            </a:r>
            <a:endParaRPr lang="it-IT" dirty="0"/>
          </a:p>
        </p:txBody>
      </p:sp>
      <p:pic>
        <p:nvPicPr>
          <p:cNvPr id="4" name="Picture 2" descr="C:\gabry\anpi scuole\anpi 2015-16\immagini scuola fascista\800_cinisello_panorama_very_old.jpg"/>
          <p:cNvPicPr>
            <a:picLocks noGrp="1" noChangeAspect="1" noChangeArrowheads="1"/>
          </p:cNvPicPr>
          <p:nvPr>
            <p:ph idx="1"/>
          </p:nvPr>
        </p:nvPicPr>
        <p:blipFill>
          <a:blip r:embed="rId2"/>
          <a:srcRect/>
          <a:stretch>
            <a:fillRect/>
          </a:stretch>
        </p:blipFill>
        <p:spPr bwMode="auto">
          <a:xfrm>
            <a:off x="214282" y="1571612"/>
            <a:ext cx="8751569" cy="471490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arta di Laura Canali, 2018."/>
          <p:cNvPicPr>
            <a:picLocks noChangeAspect="1" noChangeArrowheads="1"/>
          </p:cNvPicPr>
          <p:nvPr/>
        </p:nvPicPr>
        <p:blipFill>
          <a:blip r:embed="rId2"/>
          <a:srcRect/>
          <a:stretch>
            <a:fillRect/>
          </a:stretch>
        </p:blipFill>
        <p:spPr bwMode="auto">
          <a:xfrm>
            <a:off x="0" y="758952"/>
            <a:ext cx="9144000" cy="6099048"/>
          </a:xfrm>
          <a:prstGeom prst="rect">
            <a:avLst/>
          </a:prstGeom>
          <a:noFill/>
        </p:spPr>
      </p:pic>
      <p:sp>
        <p:nvSpPr>
          <p:cNvPr id="5" name="Titolo 4"/>
          <p:cNvSpPr>
            <a:spLocks noGrp="1"/>
          </p:cNvSpPr>
          <p:nvPr>
            <p:ph type="title"/>
          </p:nvPr>
        </p:nvSpPr>
        <p:spPr>
          <a:xfrm>
            <a:off x="457200" y="0"/>
            <a:ext cx="8229600" cy="785794"/>
          </a:xfrm>
        </p:spPr>
        <p:txBody>
          <a:bodyPr/>
          <a:lstStyle/>
          <a:p>
            <a:r>
              <a:rPr lang="it-IT" dirty="0" smtClean="0">
                <a:ln>
                  <a:solidFill>
                    <a:schemeClr val="tx1">
                      <a:lumMod val="95000"/>
                      <a:lumOff val="5000"/>
                    </a:schemeClr>
                  </a:solidFill>
                </a:ln>
                <a:solidFill>
                  <a:schemeClr val="accent1">
                    <a:lumMod val="75000"/>
                  </a:schemeClr>
                </a:solidFill>
              </a:rPr>
              <a:t>Le guerre nel mondo</a:t>
            </a:r>
            <a:endParaRPr lang="it-IT" dirty="0">
              <a:ln>
                <a:solidFill>
                  <a:schemeClr val="tx1">
                    <a:lumMod val="95000"/>
                    <a:lumOff val="5000"/>
                  </a:schemeClr>
                </a:solidFill>
              </a:ln>
              <a:solidFill>
                <a:schemeClr val="accent1">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28926" y="0"/>
            <a:ext cx="6215074" cy="1142984"/>
          </a:xfrm>
        </p:spPr>
        <p:txBody>
          <a:bodyPr/>
          <a:lstStyle/>
          <a:p>
            <a:r>
              <a:rPr lang="it-IT" dirty="0" smtClean="0"/>
              <a:t>Le guerre di oggi</a:t>
            </a:r>
            <a:endParaRPr lang="it-IT" dirty="0"/>
          </a:p>
        </p:txBody>
      </p:sp>
      <p:pic>
        <p:nvPicPr>
          <p:cNvPr id="3" name="Immagine 2" descr="Civili in fuga dai bombardamenti della guerra in Siria"/>
          <p:cNvPicPr/>
          <p:nvPr/>
        </p:nvPicPr>
        <p:blipFill>
          <a:blip r:embed="rId2"/>
          <a:srcRect/>
          <a:stretch>
            <a:fillRect/>
          </a:stretch>
        </p:blipFill>
        <p:spPr bwMode="auto">
          <a:xfrm>
            <a:off x="0" y="2000240"/>
            <a:ext cx="3071802" cy="2143140"/>
          </a:xfrm>
          <a:prstGeom prst="rect">
            <a:avLst/>
          </a:prstGeom>
          <a:noFill/>
          <a:ln w="9525">
            <a:noFill/>
            <a:miter lim="800000"/>
            <a:headEnd/>
            <a:tailEnd/>
          </a:ln>
        </p:spPr>
      </p:pic>
      <p:pic>
        <p:nvPicPr>
          <p:cNvPr id="4" name="Immagine 3" descr="Rifugiati dal Ruanda"/>
          <p:cNvPicPr/>
          <p:nvPr/>
        </p:nvPicPr>
        <p:blipFill>
          <a:blip r:embed="rId3"/>
          <a:srcRect/>
          <a:stretch>
            <a:fillRect/>
          </a:stretch>
        </p:blipFill>
        <p:spPr bwMode="auto">
          <a:xfrm>
            <a:off x="1" y="0"/>
            <a:ext cx="2857488" cy="2000240"/>
          </a:xfrm>
          <a:prstGeom prst="rect">
            <a:avLst/>
          </a:prstGeom>
          <a:noFill/>
          <a:ln w="9525">
            <a:noFill/>
            <a:miter lim="800000"/>
            <a:headEnd/>
            <a:tailEnd/>
          </a:ln>
        </p:spPr>
      </p:pic>
      <p:pic>
        <p:nvPicPr>
          <p:cNvPr id="5" name="Immagine 4" descr="Donna con bambini nel 2002 durante la guerra in Afghanistan"/>
          <p:cNvPicPr/>
          <p:nvPr/>
        </p:nvPicPr>
        <p:blipFill>
          <a:blip r:embed="rId4"/>
          <a:srcRect/>
          <a:stretch>
            <a:fillRect/>
          </a:stretch>
        </p:blipFill>
        <p:spPr bwMode="auto">
          <a:xfrm>
            <a:off x="3000364" y="1214422"/>
            <a:ext cx="3786214" cy="2857520"/>
          </a:xfrm>
          <a:prstGeom prst="rect">
            <a:avLst/>
          </a:prstGeom>
          <a:noFill/>
          <a:ln w="9525">
            <a:noFill/>
            <a:miter lim="800000"/>
            <a:headEnd/>
            <a:tailEnd/>
          </a:ln>
        </p:spPr>
      </p:pic>
      <p:pic>
        <p:nvPicPr>
          <p:cNvPr id="64514" name="Picture 2" descr="Crisi del grano, la guerra in Ucraina fa sprofondare il Libano"/>
          <p:cNvPicPr>
            <a:picLocks noChangeAspect="1" noChangeArrowheads="1"/>
          </p:cNvPicPr>
          <p:nvPr/>
        </p:nvPicPr>
        <p:blipFill>
          <a:blip r:embed="rId5"/>
          <a:srcRect l="7076" r="5187"/>
          <a:stretch>
            <a:fillRect/>
          </a:stretch>
        </p:blipFill>
        <p:spPr bwMode="auto">
          <a:xfrm>
            <a:off x="0" y="4209430"/>
            <a:ext cx="4429124" cy="2648570"/>
          </a:xfrm>
          <a:prstGeom prst="rect">
            <a:avLst/>
          </a:prstGeom>
          <a:noFill/>
        </p:spPr>
      </p:pic>
      <p:sp>
        <p:nvSpPr>
          <p:cNvPr id="7" name="CasellaDiTesto 6"/>
          <p:cNvSpPr txBox="1"/>
          <p:nvPr/>
        </p:nvSpPr>
        <p:spPr>
          <a:xfrm>
            <a:off x="6858016" y="1214422"/>
            <a:ext cx="1785950" cy="2585323"/>
          </a:xfrm>
          <a:prstGeom prst="rect">
            <a:avLst/>
          </a:prstGeom>
          <a:noFill/>
        </p:spPr>
        <p:txBody>
          <a:bodyPr wrap="square" rtlCol="0">
            <a:spAutoFit/>
          </a:bodyPr>
          <a:lstStyle/>
          <a:p>
            <a:r>
              <a:rPr lang="it-IT" dirty="0" smtClean="0"/>
              <a:t>In alto – Esodo in Ruanda</a:t>
            </a:r>
          </a:p>
          <a:p>
            <a:r>
              <a:rPr lang="it-IT" dirty="0" smtClean="0"/>
              <a:t>In mezzo – Civili in fuga in Siria;</a:t>
            </a:r>
          </a:p>
          <a:p>
            <a:r>
              <a:rPr lang="it-IT" dirty="0" smtClean="0"/>
              <a:t>donna e bambini in Afghanistan</a:t>
            </a:r>
          </a:p>
          <a:p>
            <a:r>
              <a:rPr lang="it-IT" dirty="0" smtClean="0"/>
              <a:t>Sotto  – Desolazione in Ucraina</a:t>
            </a:r>
            <a:endParaRPr lang="it-IT" dirty="0"/>
          </a:p>
        </p:txBody>
      </p:sp>
      <p:sp>
        <p:nvSpPr>
          <p:cNvPr id="8" name="CasellaDiTesto 7"/>
          <p:cNvSpPr txBox="1"/>
          <p:nvPr/>
        </p:nvSpPr>
        <p:spPr>
          <a:xfrm>
            <a:off x="4500562" y="4000504"/>
            <a:ext cx="4500594" cy="2800767"/>
          </a:xfrm>
          <a:prstGeom prst="rect">
            <a:avLst/>
          </a:prstGeom>
          <a:noFill/>
        </p:spPr>
        <p:txBody>
          <a:bodyPr wrap="square" rtlCol="0">
            <a:spAutoFit/>
          </a:bodyPr>
          <a:lstStyle/>
          <a:p>
            <a:r>
              <a:rPr lang="it-IT" sz="2200" dirty="0" smtClean="0"/>
              <a:t>Secondo l’Unicef le </a:t>
            </a:r>
            <a:r>
              <a:rPr lang="it-IT" sz="2200" b="1" dirty="0" smtClean="0"/>
              <a:t>vittime civili </a:t>
            </a:r>
            <a:r>
              <a:rPr lang="it-IT" sz="2200" dirty="0" smtClean="0"/>
              <a:t>costituivano circa il </a:t>
            </a:r>
            <a:r>
              <a:rPr lang="it-IT" sz="2200" b="1" dirty="0" smtClean="0"/>
              <a:t>50% delle perdite </a:t>
            </a:r>
            <a:r>
              <a:rPr lang="it-IT" sz="2200" dirty="0" smtClean="0"/>
              <a:t>umane complessive nella Prima Guerra Mondiale, il </a:t>
            </a:r>
            <a:r>
              <a:rPr lang="it-IT" sz="2200" b="1" dirty="0" smtClean="0"/>
              <a:t>66%</a:t>
            </a:r>
            <a:r>
              <a:rPr lang="it-IT" sz="2200" dirty="0" smtClean="0"/>
              <a:t> nella Seconda Guerra Mondiale, il </a:t>
            </a:r>
            <a:r>
              <a:rPr lang="it-IT" sz="2200" b="1" dirty="0" smtClean="0"/>
              <a:t>90%</a:t>
            </a:r>
            <a:r>
              <a:rPr lang="it-IT" sz="2200" dirty="0" smtClean="0"/>
              <a:t> nelle guerre odierne. </a:t>
            </a:r>
          </a:p>
          <a:p>
            <a:r>
              <a:rPr lang="it-IT" sz="2200" dirty="0" smtClean="0"/>
              <a:t>Le guerre sono una delle principali cause delle </a:t>
            </a:r>
            <a:r>
              <a:rPr lang="it-IT" sz="2200" b="1" dirty="0" smtClean="0"/>
              <a:t>migrazioni</a:t>
            </a:r>
            <a:r>
              <a:rPr lang="it-IT" sz="2200" dirty="0" smtClean="0"/>
              <a:t>.</a:t>
            </a:r>
            <a:endParaRPr lang="it-IT" sz="2200" dirty="0"/>
          </a:p>
        </p:txBody>
      </p:sp>
      <p:sp>
        <p:nvSpPr>
          <p:cNvPr id="64516" name="Rectangle 4"/>
          <p:cNvSpPr>
            <a:spLocks noChangeArrowheads="1"/>
          </p:cNvSpPr>
          <p:nvPr/>
        </p:nvSpPr>
        <p:spPr bwMode="auto">
          <a:xfrm>
            <a:off x="0" y="0"/>
            <a:ext cx="45719" cy="36933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517" name="Rectangle 5"/>
          <p:cNvSpPr>
            <a:spLocks noChangeArrowheads="1"/>
          </p:cNvSpPr>
          <p:nvPr/>
        </p:nvSpPr>
        <p:spPr bwMode="auto">
          <a:xfrm>
            <a:off x="3571868" y="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357298"/>
            <a:ext cx="3929058" cy="5484028"/>
          </a:xfrm>
          <a:prstGeom prst="rect">
            <a:avLst/>
          </a:prstGeom>
          <a:noFill/>
          <a:ln w="9525">
            <a:noFill/>
            <a:miter lim="800000"/>
            <a:headEnd/>
            <a:tailEnd/>
          </a:ln>
          <a:effectLst/>
        </p:spPr>
      </p:pic>
      <p:sp>
        <p:nvSpPr>
          <p:cNvPr id="3" name="CasellaDiTesto 2"/>
          <p:cNvSpPr txBox="1"/>
          <p:nvPr/>
        </p:nvSpPr>
        <p:spPr>
          <a:xfrm>
            <a:off x="3929058" y="214290"/>
            <a:ext cx="5214942" cy="6524863"/>
          </a:xfrm>
          <a:prstGeom prst="rect">
            <a:avLst/>
          </a:prstGeom>
          <a:noFill/>
        </p:spPr>
        <p:txBody>
          <a:bodyPr wrap="square" rtlCol="0">
            <a:spAutoFit/>
          </a:bodyPr>
          <a:lstStyle/>
          <a:p>
            <a:r>
              <a:rPr lang="it-IT" sz="1900" b="1" dirty="0" smtClean="0"/>
              <a:t>Afghanistan, Somalia e Siria </a:t>
            </a:r>
            <a:r>
              <a:rPr lang="it-IT" sz="1900" dirty="0" smtClean="0"/>
              <a:t>– alcune delle principali nazionalità di provenienza delle persone che hanno perso la vita nel naufragio di Crotone, – sono tra i dieci Paesi peggiori in cui vivere per i bambini, secondo il Rapporto "The </a:t>
            </a:r>
            <a:r>
              <a:rPr lang="it-IT" sz="1900" dirty="0" err="1" smtClean="0"/>
              <a:t>forgotten</a:t>
            </a:r>
            <a:r>
              <a:rPr lang="it-IT" sz="1900" dirty="0" smtClean="0"/>
              <a:t> </a:t>
            </a:r>
            <a:r>
              <a:rPr lang="it-IT" sz="1900" dirty="0" err="1" smtClean="0"/>
              <a:t>ones</a:t>
            </a:r>
            <a:r>
              <a:rPr lang="it-IT" sz="1900" dirty="0" smtClean="0"/>
              <a:t>", diffuso in Italia da </a:t>
            </a:r>
            <a:r>
              <a:rPr lang="it-IT" sz="1900" dirty="0" err="1" smtClean="0"/>
              <a:t>Save</a:t>
            </a:r>
            <a:r>
              <a:rPr lang="it-IT" sz="1900" dirty="0" smtClean="0"/>
              <a:t> the </a:t>
            </a:r>
            <a:r>
              <a:rPr lang="it-IT" sz="1900" dirty="0" err="1" smtClean="0"/>
              <a:t>Children</a:t>
            </a:r>
            <a:r>
              <a:rPr lang="it-IT" sz="1900" dirty="0" smtClean="0"/>
              <a:t>.</a:t>
            </a:r>
            <a:br>
              <a:rPr lang="it-IT" sz="1900" dirty="0" smtClean="0"/>
            </a:br>
            <a:r>
              <a:rPr lang="it-IT" sz="1900" dirty="0" smtClean="0"/>
              <a:t>L'</a:t>
            </a:r>
            <a:r>
              <a:rPr lang="it-IT" sz="1900" b="1" dirty="0" smtClean="0"/>
              <a:t>Afghanistan</a:t>
            </a:r>
            <a:r>
              <a:rPr lang="it-IT" sz="1900" dirty="0" smtClean="0"/>
              <a:t>, insieme ai </a:t>
            </a:r>
            <a:r>
              <a:rPr lang="it-IT" sz="1900" b="1" dirty="0" smtClean="0"/>
              <a:t>territori palestinesi occupat</a:t>
            </a:r>
            <a:r>
              <a:rPr lang="it-IT" sz="1900" dirty="0" smtClean="0"/>
              <a:t>i (OPT), nel 2021 ha registrato il più alto numero di bambini uccisi o mutilati a causa dei conflitti: 633 bambini sono stati uccisi e 1.723 sono stati mutilati a causa di ordigni esplosivi improvvisati, di esplosioni o residuati bellici esplosivi. In </a:t>
            </a:r>
            <a:r>
              <a:rPr lang="it-IT" sz="1900" b="1" dirty="0" smtClean="0"/>
              <a:t>Somalia</a:t>
            </a:r>
            <a:r>
              <a:rPr lang="it-IT" sz="1900" dirty="0" smtClean="0"/>
              <a:t> sono stati 793 i bambini uccisi o mutilati: il Paese, da un decennio, è segnato da un numero drammaticamente alto di violazioni nei confronti dei più piccoli, con una media di 847 bambine e bambini uccisi e mutilati ogni anno. La </a:t>
            </a:r>
            <a:r>
              <a:rPr lang="it-IT" sz="1900" b="1" dirty="0" smtClean="0"/>
              <a:t>Siria</a:t>
            </a:r>
            <a:r>
              <a:rPr lang="it-IT" sz="1900" dirty="0" smtClean="0"/>
              <a:t>, registra il secondo più alto tasso di reclutamento e utilizzo di bambine e bambini, con 1.301 casi segnalati: il dato peggiore mai toccato nel Paese e drammaticamente in crescita rispetto al 2016, quando erano 961.</a:t>
            </a:r>
            <a:endParaRPr lang="it-IT" sz="1900" dirty="0"/>
          </a:p>
        </p:txBody>
      </p:sp>
      <p:sp>
        <p:nvSpPr>
          <p:cNvPr id="4" name="Titolo 3"/>
          <p:cNvSpPr>
            <a:spLocks noGrp="1"/>
          </p:cNvSpPr>
          <p:nvPr>
            <p:ph type="title"/>
          </p:nvPr>
        </p:nvSpPr>
        <p:spPr>
          <a:xfrm>
            <a:off x="0" y="0"/>
            <a:ext cx="3929058" cy="1285860"/>
          </a:xfrm>
        </p:spPr>
        <p:txBody>
          <a:bodyPr>
            <a:normAutofit fontScale="90000"/>
          </a:bodyPr>
          <a:lstStyle/>
          <a:p>
            <a:r>
              <a:rPr lang="it-IT"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La guerra contro </a:t>
            </a:r>
            <a:br>
              <a:rPr lang="it-IT"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br>
            <a:r>
              <a:rPr lang="it-IT"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i bambini</a:t>
            </a:r>
            <a:endParaRPr lang="it-IT"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6908"/>
          </a:xfrm>
        </p:spPr>
        <p:txBody>
          <a:bodyPr/>
          <a:lstStyle/>
          <a:p>
            <a:r>
              <a:rPr lang="it-IT" dirty="0" smtClean="0">
                <a:ln>
                  <a:solidFill>
                    <a:schemeClr val="accent6">
                      <a:lumMod val="75000"/>
                    </a:schemeClr>
                  </a:solidFill>
                </a:ln>
                <a:solidFill>
                  <a:schemeClr val="accent6">
                    <a:lumMod val="60000"/>
                    <a:lumOff val="40000"/>
                  </a:schemeClr>
                </a:solidFill>
              </a:rPr>
              <a:t>Le rotte migratorie</a:t>
            </a:r>
            <a:endParaRPr lang="it-IT" dirty="0">
              <a:ln>
                <a:solidFill>
                  <a:schemeClr val="accent6">
                    <a:lumMod val="75000"/>
                  </a:schemeClr>
                </a:solidFill>
              </a:ln>
              <a:solidFill>
                <a:schemeClr val="accent6">
                  <a:lumMod val="60000"/>
                  <a:lumOff val="40000"/>
                </a:schemeClr>
              </a:solidFill>
            </a:endParaRPr>
          </a:p>
        </p:txBody>
      </p:sp>
      <p:pic>
        <p:nvPicPr>
          <p:cNvPr id="58372" name="Picture 4" descr="Migranti in Italia da dove vengono: Afghanistan, Africa - Limes"/>
          <p:cNvPicPr>
            <a:picLocks noChangeAspect="1" noChangeArrowheads="1"/>
          </p:cNvPicPr>
          <p:nvPr/>
        </p:nvPicPr>
        <p:blipFill>
          <a:blip r:embed="rId2"/>
          <a:srcRect/>
          <a:stretch>
            <a:fillRect/>
          </a:stretch>
        </p:blipFill>
        <p:spPr bwMode="auto">
          <a:xfrm>
            <a:off x="571472" y="1142984"/>
            <a:ext cx="8013707" cy="548271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142844" y="3714752"/>
            <a:ext cx="5286412" cy="3143248"/>
          </a:xfrm>
        </p:spPr>
        <p:txBody>
          <a:bodyPr numCol="1">
            <a:noAutofit/>
          </a:bodyPr>
          <a:lstStyle/>
          <a:p>
            <a:pPr marL="0" indent="0" algn="ctr" fontAlgn="base">
              <a:spcBef>
                <a:spcPts val="0"/>
              </a:spcBef>
              <a:buNone/>
            </a:pPr>
            <a:r>
              <a:rPr lang="it-IT" sz="2000" dirty="0" smtClean="0"/>
              <a:t>La guerra che verrà</a:t>
            </a:r>
            <a:br>
              <a:rPr lang="it-IT" sz="2000" dirty="0" smtClean="0"/>
            </a:br>
            <a:r>
              <a:rPr lang="it-IT" sz="2000" dirty="0" smtClean="0"/>
              <a:t>non è la prima. Prima</a:t>
            </a:r>
            <a:br>
              <a:rPr lang="it-IT" sz="2000" dirty="0" smtClean="0"/>
            </a:br>
            <a:r>
              <a:rPr lang="it-IT" sz="2000" dirty="0" smtClean="0"/>
              <a:t>ci sono state altre guerre.</a:t>
            </a:r>
            <a:br>
              <a:rPr lang="it-IT" sz="2000" dirty="0" smtClean="0"/>
            </a:br>
            <a:r>
              <a:rPr lang="it-IT" sz="2000" dirty="0" smtClean="0"/>
              <a:t>Alla fine dell’ultima</a:t>
            </a:r>
            <a:br>
              <a:rPr lang="it-IT" sz="2000" dirty="0" smtClean="0"/>
            </a:br>
            <a:r>
              <a:rPr lang="it-IT" sz="2000" dirty="0" smtClean="0"/>
              <a:t>c’erano vincitori e vinti.</a:t>
            </a:r>
            <a:br>
              <a:rPr lang="it-IT" sz="2000" dirty="0" smtClean="0"/>
            </a:br>
            <a:r>
              <a:rPr lang="it-IT" sz="2000" dirty="0" smtClean="0"/>
              <a:t>Fra i vinti la povera gente</a:t>
            </a:r>
            <a:br>
              <a:rPr lang="it-IT" sz="2000" dirty="0" smtClean="0"/>
            </a:br>
            <a:r>
              <a:rPr lang="it-IT" sz="2000" dirty="0" smtClean="0"/>
              <a:t>faceva la fame. Fra i vincitori</a:t>
            </a:r>
            <a:br>
              <a:rPr lang="it-IT" sz="2000" dirty="0" smtClean="0"/>
            </a:br>
            <a:r>
              <a:rPr lang="it-IT" sz="2000" dirty="0" smtClean="0"/>
              <a:t>faceva la fame la povera gente egualmente</a:t>
            </a:r>
            <a:r>
              <a:rPr lang="it-IT" sz="2000" i="1" dirty="0" smtClean="0"/>
              <a:t>.</a:t>
            </a:r>
          </a:p>
          <a:p>
            <a:pPr marL="0" indent="0" algn="r" fontAlgn="base">
              <a:spcBef>
                <a:spcPts val="0"/>
              </a:spcBef>
              <a:buNone/>
            </a:pPr>
            <a:r>
              <a:rPr lang="it-IT" sz="2000" b="1" i="1" dirty="0" err="1" smtClean="0"/>
              <a:t>Bertolt</a:t>
            </a:r>
            <a:r>
              <a:rPr lang="it-IT" sz="2000" b="1" i="1" dirty="0" smtClean="0"/>
              <a:t> Brecht</a:t>
            </a:r>
            <a:endParaRPr lang="it-IT" sz="2000" b="1" dirty="0"/>
          </a:p>
        </p:txBody>
      </p:sp>
      <p:pic>
        <p:nvPicPr>
          <p:cNvPr id="4" name="Immagine 3" descr="images-21.jpeg"/>
          <p:cNvPicPr>
            <a:picLocks noChangeAspect="1"/>
          </p:cNvPicPr>
          <p:nvPr/>
        </p:nvPicPr>
        <p:blipFill>
          <a:blip r:embed="rId2"/>
          <a:stretch>
            <a:fillRect/>
          </a:stretch>
        </p:blipFill>
        <p:spPr>
          <a:xfrm>
            <a:off x="357158" y="142851"/>
            <a:ext cx="5357446" cy="3338971"/>
          </a:xfrm>
          <a:prstGeom prst="rect">
            <a:avLst/>
          </a:prstGeom>
        </p:spPr>
      </p:pic>
      <p:sp>
        <p:nvSpPr>
          <p:cNvPr id="6" name="CasellaDiTesto 5"/>
          <p:cNvSpPr txBox="1"/>
          <p:nvPr/>
        </p:nvSpPr>
        <p:spPr>
          <a:xfrm>
            <a:off x="5572132" y="1785926"/>
            <a:ext cx="3429024" cy="4708981"/>
          </a:xfrm>
          <a:prstGeom prst="rect">
            <a:avLst/>
          </a:prstGeom>
          <a:noFill/>
        </p:spPr>
        <p:txBody>
          <a:bodyPr wrap="square" rtlCol="0">
            <a:spAutoFit/>
          </a:bodyPr>
          <a:lstStyle/>
          <a:p>
            <a:pPr algn="ctr"/>
            <a:r>
              <a:rPr lang="it-IT" sz="2000" dirty="0" smtClean="0"/>
              <a:t>Non importa chi tu sia,</a:t>
            </a:r>
            <a:br>
              <a:rPr lang="it-IT" sz="2000" dirty="0" smtClean="0"/>
            </a:br>
            <a:r>
              <a:rPr lang="it-IT" sz="2000" dirty="0" smtClean="0"/>
              <a:t>uomo, donna,</a:t>
            </a:r>
            <a:br>
              <a:rPr lang="it-IT" sz="2000" dirty="0" smtClean="0"/>
            </a:br>
            <a:r>
              <a:rPr lang="it-IT" sz="2000" dirty="0" smtClean="0"/>
              <a:t>vecchio o fanciullo,</a:t>
            </a:r>
            <a:br>
              <a:rPr lang="it-IT" sz="2000" dirty="0" smtClean="0"/>
            </a:br>
            <a:r>
              <a:rPr lang="it-IT" sz="2000" dirty="0" smtClean="0"/>
              <a:t>operaio o studente,</a:t>
            </a:r>
            <a:br>
              <a:rPr lang="it-IT" sz="2000" dirty="0" smtClean="0"/>
            </a:br>
            <a:r>
              <a:rPr lang="it-IT" sz="2000" dirty="0" smtClean="0"/>
              <a:t>o commerciante:</a:t>
            </a:r>
            <a:br>
              <a:rPr lang="it-IT" sz="2000" dirty="0" smtClean="0"/>
            </a:br>
            <a:r>
              <a:rPr lang="it-IT" sz="2000" dirty="0" smtClean="0"/>
              <a:t>se ti chiedono</a:t>
            </a:r>
            <a:br>
              <a:rPr lang="it-IT" sz="2000" dirty="0" smtClean="0"/>
            </a:br>
            <a:r>
              <a:rPr lang="it-IT" sz="2000" dirty="0" smtClean="0"/>
              <a:t>qual è la cosa</a:t>
            </a:r>
            <a:br>
              <a:rPr lang="it-IT" sz="2000" dirty="0" smtClean="0"/>
            </a:br>
            <a:r>
              <a:rPr lang="it-IT" sz="2000" dirty="0" smtClean="0"/>
              <a:t>più importante</a:t>
            </a:r>
            <a:br>
              <a:rPr lang="it-IT" sz="2000" dirty="0" smtClean="0"/>
            </a:br>
            <a:r>
              <a:rPr lang="it-IT" sz="2000" dirty="0" smtClean="0"/>
              <a:t>per l’umanità</a:t>
            </a:r>
            <a:br>
              <a:rPr lang="it-IT" sz="2000" dirty="0" smtClean="0"/>
            </a:br>
            <a:r>
              <a:rPr lang="it-IT" sz="2000" dirty="0" smtClean="0"/>
              <a:t>rispondi</a:t>
            </a:r>
            <a:br>
              <a:rPr lang="it-IT" sz="2000" dirty="0" smtClean="0"/>
            </a:br>
            <a:r>
              <a:rPr lang="it-IT" sz="2000" dirty="0" smtClean="0"/>
              <a:t>prima</a:t>
            </a:r>
            <a:br>
              <a:rPr lang="it-IT" sz="2000" dirty="0" smtClean="0"/>
            </a:br>
            <a:r>
              <a:rPr lang="it-IT" sz="2000" dirty="0" smtClean="0"/>
              <a:t>dopo</a:t>
            </a:r>
            <a:br>
              <a:rPr lang="it-IT" sz="2000" dirty="0" smtClean="0"/>
            </a:br>
            <a:r>
              <a:rPr lang="it-IT" sz="2000" dirty="0" smtClean="0"/>
              <a:t>sempre</a:t>
            </a:r>
            <a:br>
              <a:rPr lang="it-IT" sz="2000" dirty="0" smtClean="0"/>
            </a:br>
            <a:r>
              <a:rPr lang="it-IT" sz="2000" dirty="0" smtClean="0"/>
              <a:t>la pace, la bontà.</a:t>
            </a:r>
          </a:p>
          <a:p>
            <a:pPr algn="r"/>
            <a:r>
              <a:rPr lang="it-IT" sz="2000" b="1" i="1" dirty="0" smtClean="0"/>
              <a:t>Li Tien </a:t>
            </a:r>
            <a:r>
              <a:rPr lang="it-IT" sz="2000" b="1" i="1" dirty="0" err="1" smtClean="0"/>
              <a:t>Min</a:t>
            </a:r>
            <a:endParaRPr lang="it-IT" sz="2000" b="1" i="1"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68346"/>
          </a:xfrm>
        </p:spPr>
        <p:style>
          <a:lnRef idx="1">
            <a:schemeClr val="accent5"/>
          </a:lnRef>
          <a:fillRef idx="2">
            <a:schemeClr val="accent5"/>
          </a:fillRef>
          <a:effectRef idx="1">
            <a:schemeClr val="accent5"/>
          </a:effectRef>
          <a:fontRef idx="minor">
            <a:schemeClr val="dk1"/>
          </a:fontRef>
        </p:style>
        <p:txBody>
          <a:bodyPr/>
          <a:lstStyle/>
          <a:p>
            <a:r>
              <a:rPr lang="it-IT" b="1" dirty="0" smtClean="0"/>
              <a:t>Balsamo</a:t>
            </a:r>
            <a:endParaRPr lang="it-IT" b="1" dirty="0"/>
          </a:p>
        </p:txBody>
      </p:sp>
      <p:pic>
        <p:nvPicPr>
          <p:cNvPr id="34818" name="Picture 2" descr="C:\gabry\anpi scuole\anpi 2015-16\immagini scuola fascista\800_pan_balsamo2.jpg"/>
          <p:cNvPicPr>
            <a:picLocks noGrp="1" noChangeAspect="1" noChangeArrowheads="1"/>
          </p:cNvPicPr>
          <p:nvPr>
            <p:ph idx="1"/>
          </p:nvPr>
        </p:nvPicPr>
        <p:blipFill>
          <a:blip r:embed="rId2"/>
          <a:srcRect/>
          <a:stretch>
            <a:fillRect/>
          </a:stretch>
        </p:blipFill>
        <p:spPr bwMode="auto">
          <a:xfrm>
            <a:off x="428596" y="1214422"/>
            <a:ext cx="8346509" cy="514353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29322" y="214290"/>
            <a:ext cx="2757478" cy="2786082"/>
          </a:xfrm>
        </p:spPr>
        <p:style>
          <a:lnRef idx="1">
            <a:schemeClr val="accent6"/>
          </a:lnRef>
          <a:fillRef idx="3">
            <a:schemeClr val="accent6"/>
          </a:fillRef>
          <a:effectRef idx="2">
            <a:schemeClr val="accent6"/>
          </a:effectRef>
          <a:fontRef idx="minor">
            <a:schemeClr val="lt1"/>
          </a:fontRef>
        </p:style>
        <p:txBody>
          <a:bodyPr>
            <a:normAutofit/>
          </a:bodyPr>
          <a:lstStyle/>
          <a:p>
            <a:r>
              <a:rPr lang="it-IT" sz="4000" b="1" dirty="0" smtClean="0"/>
              <a:t>La scuole elementari cittadine</a:t>
            </a:r>
            <a:br>
              <a:rPr lang="it-IT" sz="4000" b="1" dirty="0" smtClean="0"/>
            </a:br>
            <a:r>
              <a:rPr lang="it-IT" sz="4000" b="1" dirty="0" smtClean="0"/>
              <a:t>ieri …</a:t>
            </a:r>
            <a:endParaRPr lang="it-IT" sz="4000" b="1" dirty="0"/>
          </a:p>
        </p:txBody>
      </p:sp>
      <p:pic>
        <p:nvPicPr>
          <p:cNvPr id="1027" name="Picture 3" descr="C:\gabry\anpi scuole\anpi 2015-16\immagini scuola fascista\SCUOLA_CORRIDONI_600-2.jpg"/>
          <p:cNvPicPr>
            <a:picLocks noChangeAspect="1" noChangeArrowheads="1"/>
          </p:cNvPicPr>
          <p:nvPr/>
        </p:nvPicPr>
        <p:blipFill>
          <a:blip r:embed="rId2"/>
          <a:srcRect/>
          <a:stretch>
            <a:fillRect/>
          </a:stretch>
        </p:blipFill>
        <p:spPr bwMode="auto">
          <a:xfrm>
            <a:off x="4000496" y="3117396"/>
            <a:ext cx="5043510" cy="3740604"/>
          </a:xfrm>
          <a:prstGeom prst="rect">
            <a:avLst/>
          </a:prstGeom>
          <a:noFill/>
        </p:spPr>
      </p:pic>
      <p:sp>
        <p:nvSpPr>
          <p:cNvPr id="6" name="CasellaDiTesto 5"/>
          <p:cNvSpPr txBox="1"/>
          <p:nvPr/>
        </p:nvSpPr>
        <p:spPr>
          <a:xfrm>
            <a:off x="0" y="3214686"/>
            <a:ext cx="3929058" cy="584775"/>
          </a:xfrm>
          <a:prstGeom prst="rect">
            <a:avLst/>
          </a:prstGeom>
          <a:noFill/>
        </p:spPr>
        <p:txBody>
          <a:bodyPr wrap="square" rtlCol="0">
            <a:spAutoFit/>
          </a:bodyPr>
          <a:lstStyle/>
          <a:p>
            <a:r>
              <a:rPr lang="it-IT" sz="1600" b="1" dirty="0" smtClean="0"/>
              <a:t>La Scuola Comunale di Cinisello intitolata a Cadorna dopo la Prima Guerra Mondiale</a:t>
            </a:r>
            <a:endParaRPr lang="it-IT" sz="1600" b="1" dirty="0"/>
          </a:p>
        </p:txBody>
      </p:sp>
      <p:sp>
        <p:nvSpPr>
          <p:cNvPr id="7" name="CasellaDiTesto 6"/>
          <p:cNvSpPr txBox="1"/>
          <p:nvPr/>
        </p:nvSpPr>
        <p:spPr>
          <a:xfrm>
            <a:off x="142844" y="6000768"/>
            <a:ext cx="3786214" cy="584775"/>
          </a:xfrm>
          <a:prstGeom prst="rect">
            <a:avLst/>
          </a:prstGeom>
          <a:noFill/>
        </p:spPr>
        <p:txBody>
          <a:bodyPr wrap="square" rtlCol="0">
            <a:spAutoFit/>
          </a:bodyPr>
          <a:lstStyle/>
          <a:p>
            <a:r>
              <a:rPr lang="it-IT" sz="1600" b="1" dirty="0" smtClean="0"/>
              <a:t>La scuola elementare di Balsamo intitolata a Filippo </a:t>
            </a:r>
            <a:r>
              <a:rPr lang="it-IT" sz="1600" b="1" dirty="0" err="1" smtClean="0"/>
              <a:t>Corridoni</a:t>
            </a:r>
            <a:r>
              <a:rPr lang="it-IT" sz="1600" b="1" dirty="0" smtClean="0"/>
              <a:t> nel 1927</a:t>
            </a:r>
            <a:endParaRPr lang="it-IT" sz="1600" b="1" dirty="0"/>
          </a:p>
        </p:txBody>
      </p:sp>
      <p:pic>
        <p:nvPicPr>
          <p:cNvPr id="1028" name="Picture 4" descr="C:\gabry\cadorna\foto e documenti vari\FOTO VARIE\1500 cinisello1.jpg"/>
          <p:cNvPicPr>
            <a:picLocks noChangeAspect="1" noChangeArrowheads="1"/>
          </p:cNvPicPr>
          <p:nvPr/>
        </p:nvPicPr>
        <p:blipFill>
          <a:blip r:embed="rId3" cstate="print"/>
          <a:srcRect/>
          <a:stretch>
            <a:fillRect/>
          </a:stretch>
        </p:blipFill>
        <p:spPr bwMode="auto">
          <a:xfrm>
            <a:off x="1" y="142852"/>
            <a:ext cx="5429256" cy="297208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gabry\cadorna\cadorna allestimento gabriella\pertini 8.jpg"/>
          <p:cNvPicPr/>
          <p:nvPr/>
        </p:nvPicPr>
        <p:blipFill>
          <a:blip r:embed="rId2" cstate="print"/>
          <a:srcRect/>
          <a:stretch>
            <a:fillRect/>
          </a:stretch>
        </p:blipFill>
        <p:spPr bwMode="auto">
          <a:xfrm>
            <a:off x="142844" y="142852"/>
            <a:ext cx="6357982" cy="3143272"/>
          </a:xfrm>
          <a:prstGeom prst="rect">
            <a:avLst/>
          </a:prstGeom>
          <a:noFill/>
          <a:ln w="9525">
            <a:noFill/>
            <a:miter lim="800000"/>
            <a:headEnd/>
            <a:tailEnd/>
          </a:ln>
        </p:spPr>
      </p:pic>
      <p:pic>
        <p:nvPicPr>
          <p:cNvPr id="5" name="Immagine 4" descr="C:\gabry\cadorna\foto e documenti vari\FOTO SCUOLE ARCHIVIO\corridoni\scuola musica 2.jpg"/>
          <p:cNvPicPr/>
          <p:nvPr/>
        </p:nvPicPr>
        <p:blipFill>
          <a:blip r:embed="rId3" cstate="print"/>
          <a:srcRect/>
          <a:stretch>
            <a:fillRect/>
          </a:stretch>
        </p:blipFill>
        <p:spPr bwMode="auto">
          <a:xfrm>
            <a:off x="4500562" y="3357562"/>
            <a:ext cx="4071966" cy="3500438"/>
          </a:xfrm>
          <a:prstGeom prst="rect">
            <a:avLst/>
          </a:prstGeom>
          <a:noFill/>
          <a:ln w="9525">
            <a:noFill/>
            <a:miter lim="800000"/>
            <a:headEnd/>
            <a:tailEnd/>
          </a:ln>
        </p:spPr>
      </p:pic>
      <p:sp>
        <p:nvSpPr>
          <p:cNvPr id="6" name="Titolo 5"/>
          <p:cNvSpPr>
            <a:spLocks noGrp="1"/>
          </p:cNvSpPr>
          <p:nvPr>
            <p:ph type="title"/>
          </p:nvPr>
        </p:nvSpPr>
        <p:spPr>
          <a:xfrm>
            <a:off x="6643702" y="274638"/>
            <a:ext cx="2043098" cy="2725734"/>
          </a:xfrm>
          <a:solidFill>
            <a:schemeClr val="accent6"/>
          </a:solidFill>
        </p:spPr>
        <p:txBody>
          <a:bodyPr/>
          <a:lstStyle/>
          <a:p>
            <a:r>
              <a:rPr lang="it-IT" dirty="0" smtClean="0"/>
              <a:t>…</a:t>
            </a:r>
            <a:br>
              <a:rPr lang="it-IT" dirty="0" smtClean="0"/>
            </a:br>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 oggi</a:t>
            </a:r>
            <a:endParaRPr lang="it-IT" dirty="0"/>
          </a:p>
        </p:txBody>
      </p:sp>
      <p:sp>
        <p:nvSpPr>
          <p:cNvPr id="7" name="CasellaDiTesto 6"/>
          <p:cNvSpPr txBox="1"/>
          <p:nvPr/>
        </p:nvSpPr>
        <p:spPr>
          <a:xfrm>
            <a:off x="214282" y="3357562"/>
            <a:ext cx="4071966" cy="646331"/>
          </a:xfrm>
          <a:prstGeom prst="rect">
            <a:avLst/>
          </a:prstGeom>
          <a:noFill/>
        </p:spPr>
        <p:txBody>
          <a:bodyPr wrap="square" rtlCol="0">
            <a:spAutoFit/>
          </a:bodyPr>
          <a:lstStyle/>
          <a:p>
            <a:r>
              <a:rPr lang="it-IT" dirty="0" smtClean="0"/>
              <a:t>La Scuola </a:t>
            </a:r>
            <a:r>
              <a:rPr lang="it-IT" i="1" dirty="0" smtClean="0"/>
              <a:t>Cadorna</a:t>
            </a:r>
            <a:r>
              <a:rPr lang="it-IT" dirty="0" smtClean="0"/>
              <a:t> oggi: biblioteca e Centro Culturale  “</a:t>
            </a:r>
            <a:r>
              <a:rPr lang="it-IT" i="1" dirty="0" smtClean="0"/>
              <a:t>Il Pertini</a:t>
            </a:r>
            <a:r>
              <a:rPr lang="it-IT" dirty="0" smtClean="0"/>
              <a:t>”.</a:t>
            </a:r>
            <a:endParaRPr lang="it-IT" dirty="0"/>
          </a:p>
        </p:txBody>
      </p:sp>
      <p:sp>
        <p:nvSpPr>
          <p:cNvPr id="8" name="CasellaDiTesto 7"/>
          <p:cNvSpPr txBox="1"/>
          <p:nvPr/>
        </p:nvSpPr>
        <p:spPr>
          <a:xfrm>
            <a:off x="142844" y="5857892"/>
            <a:ext cx="4286280" cy="923330"/>
          </a:xfrm>
          <a:prstGeom prst="rect">
            <a:avLst/>
          </a:prstGeom>
          <a:noFill/>
        </p:spPr>
        <p:txBody>
          <a:bodyPr wrap="square" rtlCol="0">
            <a:spAutoFit/>
          </a:bodyPr>
          <a:lstStyle/>
          <a:p>
            <a:r>
              <a:rPr lang="it-IT" dirty="0" smtClean="0"/>
              <a:t>La Scuola </a:t>
            </a:r>
            <a:r>
              <a:rPr lang="it-IT" i="1" dirty="0" err="1" smtClean="0"/>
              <a:t>Corridoni</a:t>
            </a:r>
            <a:r>
              <a:rPr lang="it-IT" dirty="0" smtClean="0"/>
              <a:t> diventata Scuola di Musica e poi Residenza per studenti universitari.</a:t>
            </a:r>
            <a:endParaRPr lang="it-IT"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28670"/>
          </a:xfrm>
        </p:spPr>
        <p:txBody>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classi a Balsamo e Cinisello</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50" name="Picture 2"/>
          <p:cNvPicPr>
            <a:picLocks noGrp="1" noChangeAspect="1" noChangeArrowheads="1"/>
          </p:cNvPicPr>
          <p:nvPr>
            <p:ph idx="1"/>
          </p:nvPr>
        </p:nvPicPr>
        <p:blipFill>
          <a:blip r:embed="rId2" cstate="print">
            <a:grayscl/>
            <a:lum contrast="30000"/>
          </a:blip>
          <a:srcRect l="11303" t="4104" r="11303" b="12241"/>
          <a:stretch>
            <a:fillRect/>
          </a:stretch>
        </p:blipFill>
        <p:spPr bwMode="auto">
          <a:xfrm>
            <a:off x="1142976" y="1000108"/>
            <a:ext cx="6932182" cy="4834285"/>
          </a:xfrm>
          <a:prstGeom prst="rect">
            <a:avLst/>
          </a:prstGeom>
          <a:noFill/>
          <a:ln w="9525">
            <a:noFill/>
            <a:miter lim="800000"/>
            <a:headEnd/>
            <a:tailEnd/>
          </a:ln>
          <a:effectLst/>
        </p:spPr>
      </p:pic>
      <p:sp>
        <p:nvSpPr>
          <p:cNvPr id="5" name="CasellaDiTesto 4"/>
          <p:cNvSpPr txBox="1"/>
          <p:nvPr/>
        </p:nvSpPr>
        <p:spPr>
          <a:xfrm>
            <a:off x="142844" y="6000768"/>
            <a:ext cx="9001156" cy="769441"/>
          </a:xfrm>
          <a:prstGeom prst="rect">
            <a:avLst/>
          </a:prstGeom>
          <a:noFill/>
        </p:spPr>
        <p:txBody>
          <a:bodyPr wrap="square" rtlCol="0">
            <a:spAutoFit/>
          </a:bodyPr>
          <a:lstStyle/>
          <a:p>
            <a:r>
              <a:rPr lang="it-IT" sz="2200" dirty="0" smtClean="0"/>
              <a:t>Le classi erano molto numerose (anche con più di 50 alunni) e, come si vede dall’abbigliamento, i bambini appartenevano quasi tutti a famiglie povere.</a:t>
            </a:r>
            <a:endParaRPr lang="it-IT" sz="2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2043098" cy="3725866"/>
          </a:xfrm>
        </p:spPr>
        <p:txBody>
          <a:bodyPr>
            <a:normAutofit/>
          </a:bodyPr>
          <a:lstStyle/>
          <a:p>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La Grande Guerra (1915-1918)</a:t>
            </a:r>
            <a:endParaRPr lang="it-IT"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026" name="Picture 2"/>
          <p:cNvPicPr>
            <a:picLocks noGrp="1" noChangeAspect="1" noChangeArrowheads="1"/>
          </p:cNvPicPr>
          <p:nvPr>
            <p:ph idx="1"/>
          </p:nvPr>
        </p:nvPicPr>
        <p:blipFill>
          <a:blip r:embed="rId2"/>
          <a:srcRect/>
          <a:stretch>
            <a:fillRect/>
          </a:stretch>
        </p:blipFill>
        <p:spPr bwMode="auto">
          <a:xfrm>
            <a:off x="2971800" y="0"/>
            <a:ext cx="6172200" cy="4095750"/>
          </a:xfrm>
          <a:prstGeom prst="rect">
            <a:avLst/>
          </a:prstGeom>
          <a:noFill/>
          <a:ln w="9525">
            <a:noFill/>
            <a:miter lim="800000"/>
            <a:headEnd/>
            <a:tailEnd/>
          </a:ln>
          <a:effectLst/>
        </p:spPr>
      </p:pic>
      <p:sp>
        <p:nvSpPr>
          <p:cNvPr id="5" name="CasellaDiTesto 4"/>
          <p:cNvSpPr txBox="1"/>
          <p:nvPr/>
        </p:nvSpPr>
        <p:spPr>
          <a:xfrm>
            <a:off x="0" y="4143380"/>
            <a:ext cx="9144000" cy="2462213"/>
          </a:xfrm>
          <a:prstGeom prst="rect">
            <a:avLst/>
          </a:prstGeom>
          <a:noFill/>
        </p:spPr>
        <p:txBody>
          <a:bodyPr wrap="square" rtlCol="0">
            <a:spAutoFit/>
          </a:bodyPr>
          <a:lstStyle/>
          <a:p>
            <a:r>
              <a:rPr lang="it-IT" sz="2200" dirty="0" smtClean="0"/>
              <a:t>Con lo scoppio della Prima Guerra Mondiale furono arruolati molti giovani di Cinisello e di Balsamo (i due Comuni saranno unificati nel 1928).  </a:t>
            </a:r>
          </a:p>
          <a:p>
            <a:r>
              <a:rPr lang="it-IT" sz="2200" dirty="0" smtClean="0"/>
              <a:t>Nel corso degli anni la maggior parte delle famiglie fu segnata dalla scomparsa di mariti, fratelli, genitori, parenti.</a:t>
            </a:r>
          </a:p>
          <a:p>
            <a:r>
              <a:rPr lang="it-IT" sz="2200" dirty="0" smtClean="0"/>
              <a:t>A </a:t>
            </a:r>
            <a:r>
              <a:rPr lang="it-IT" sz="2200" b="1" dirty="0" smtClean="0"/>
              <a:t>Cinisello</a:t>
            </a:r>
            <a:r>
              <a:rPr lang="it-IT" sz="2200" dirty="0" smtClean="0"/>
              <a:t> i caduti e i dispersi furono 54, a </a:t>
            </a:r>
            <a:r>
              <a:rPr lang="it-IT" sz="2200" b="1" dirty="0" smtClean="0"/>
              <a:t>Balsamo</a:t>
            </a:r>
            <a:r>
              <a:rPr lang="it-IT" sz="2200" dirty="0" smtClean="0"/>
              <a:t> 57.  </a:t>
            </a:r>
          </a:p>
          <a:p>
            <a:r>
              <a:rPr lang="it-IT" sz="2200" dirty="0" smtClean="0"/>
              <a:t>Molti furono anche i prigionieri (a Cinisello circa un’ottantina), specie dopo  Caporetto.</a:t>
            </a:r>
            <a:endParaRPr lang="it-IT" sz="2200" dirty="0"/>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5814</TotalTime>
  <Words>2309</Words>
  <Application>Microsoft Office PowerPoint</Application>
  <PresentationFormat>Presentazione su schermo (4:3)</PresentationFormat>
  <Paragraphs>159</Paragraphs>
  <Slides>44</Slides>
  <Notes>1</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Diapositiva 1</vt:lpstr>
      <vt:lpstr> L’esperienza della guerra nella vita dei civili  </vt:lpstr>
      <vt:lpstr>La nostra Costituzione</vt:lpstr>
      <vt:lpstr>Primi decenni del ‘900 Cinisello</vt:lpstr>
      <vt:lpstr>Balsamo</vt:lpstr>
      <vt:lpstr>La scuole elementari cittadine ieri …</vt:lpstr>
      <vt:lpstr>… e oggi</vt:lpstr>
      <vt:lpstr>Le classi a Balsamo e Cinisello</vt:lpstr>
      <vt:lpstr>La Grande Guerra (1915-1918)</vt:lpstr>
      <vt:lpstr>Prima Guerra mondiale</vt:lpstr>
      <vt:lpstr>Il fronte interno</vt:lpstr>
      <vt:lpstr>Diapositiva 12</vt:lpstr>
      <vt:lpstr>Diapositiva 13</vt:lpstr>
      <vt:lpstr>Il lavoro delle donne e dei ragazzi</vt:lpstr>
      <vt:lpstr>Le famiglie devono organizzarsi:  soprattutto le donne dovranno imparare a svolgere nuovi lavori e assistere feriti e bisognosi.</vt:lpstr>
      <vt:lpstr>L’alimentazione</vt:lpstr>
      <vt:lpstr>La mortalità infantile</vt:lpstr>
      <vt:lpstr>Abbandono scolastico a Balsamo</vt:lpstr>
      <vt:lpstr>I bambini conoscono la guerra</vt:lpstr>
      <vt:lpstr>La scuola</vt:lpstr>
      <vt:lpstr>La propaganda</vt:lpstr>
      <vt:lpstr>La “spagnola”  nel mondo,  in Italia e a Cinisello Balsamo…</vt:lpstr>
      <vt:lpstr>Dalla Prima Guerra Mondiale al Fascismo Il culto dei caduti e i Viali della Rimembranza</vt:lpstr>
      <vt:lpstr>Il Viale della Rimembranza  di Balsamo oggi</vt:lpstr>
      <vt:lpstr>La scuola fascista</vt:lpstr>
      <vt:lpstr>L’organizzazione della gioventù</vt:lpstr>
      <vt:lpstr>Gli Italiani in Africa</vt:lpstr>
      <vt:lpstr>La vittoria e l’impero</vt:lpstr>
      <vt:lpstr>Alcune immagini</vt:lpstr>
      <vt:lpstr>Le celebrazioni                La realtà</vt:lpstr>
      <vt:lpstr>Gli effetti della guerra</vt:lpstr>
      <vt:lpstr>Un’altro conflitto mondiale</vt:lpstr>
      <vt:lpstr> I bombardamenti Durante la guerra Milano fu la città del Nord più bombardata. Nel complesso le incursioni su Milano e provincia furono centinaia, i morti circa 2.000. Tra gli obiettivi vi erano le principali aziende della città: l’Alfa Romeo, la Borletti, la Magneti Marelli, la Pirelli, l’Ansaldo, la Breda, la Falck, dove lavoravano anche molti operai di Cinisello Balsamo.  Il sistema di allarme e protezione dai bombardamenti era del tutto inadeguato. </vt:lpstr>
      <vt:lpstr>Momenti di vita</vt:lpstr>
      <vt:lpstr>La fame</vt:lpstr>
      <vt:lpstr>A Cinisello Balsamo</vt:lpstr>
      <vt:lpstr>Diapositiva 37</vt:lpstr>
      <vt:lpstr>Diapositiva 38</vt:lpstr>
      <vt:lpstr>Molti conflitti da allora</vt:lpstr>
      <vt:lpstr>Le guerre nel mondo</vt:lpstr>
      <vt:lpstr>Le guerre di oggi</vt:lpstr>
      <vt:lpstr>La guerra contro  i bambini</vt:lpstr>
      <vt:lpstr>Le rotte migratorie</vt:lpstr>
      <vt:lpstr>Diapositiva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scuola fascista</dc:title>
  <dc:creator>user</dc:creator>
  <cp:lastModifiedBy>user</cp:lastModifiedBy>
  <cp:revision>247</cp:revision>
  <dcterms:created xsi:type="dcterms:W3CDTF">2016-02-08T15:34:48Z</dcterms:created>
  <dcterms:modified xsi:type="dcterms:W3CDTF">2023-03-05T19:15:57Z</dcterms:modified>
</cp:coreProperties>
</file>