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8" r:id="rId2"/>
    <p:sldId id="256" r:id="rId3"/>
    <p:sldId id="275" r:id="rId4"/>
    <p:sldId id="258" r:id="rId5"/>
    <p:sldId id="259" r:id="rId6"/>
    <p:sldId id="260" r:id="rId7"/>
    <p:sldId id="289" r:id="rId8"/>
    <p:sldId id="284" r:id="rId9"/>
    <p:sldId id="286" r:id="rId10"/>
    <p:sldId id="287" r:id="rId11"/>
    <p:sldId id="290" r:id="rId12"/>
    <p:sldId id="291" r:id="rId13"/>
    <p:sldId id="265" r:id="rId14"/>
    <p:sldId id="266" r:id="rId15"/>
    <p:sldId id="279" r:id="rId16"/>
    <p:sldId id="269" r:id="rId17"/>
    <p:sldId id="261" r:id="rId18"/>
    <p:sldId id="273" r:id="rId19"/>
    <p:sldId id="276" r:id="rId20"/>
    <p:sldId id="295" r:id="rId21"/>
    <p:sldId id="277" r:id="rId22"/>
    <p:sldId id="272" r:id="rId23"/>
    <p:sldId id="283" r:id="rId24"/>
    <p:sldId id="296" r:id="rId25"/>
    <p:sldId id="297" r:id="rId26"/>
    <p:sldId id="294" r:id="rId27"/>
    <p:sldId id="274" r:id="rId28"/>
    <p:sldId id="263" r:id="rId29"/>
    <p:sldId id="282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52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elezioni alla Camera:  percentuale </a:t>
            </a:r>
            <a:r>
              <a:rPr lang="en-US"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votanti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033580770590316"/>
          <c:w val="0.93737957610789968"/>
          <c:h val="0.78482950765830839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Foglio1!$B$1:$B$2</c:f>
              <c:strCache>
                <c:ptCount val="2"/>
                <c:pt idx="0">
                  <c:v>elezioni alla Camera: votanti</c:v>
                </c:pt>
                <c:pt idx="1">
                  <c:v>perc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Foglio1!$A$3:$A$21</c:f>
              <c:numCache>
                <c:formatCode>General</c:formatCode>
                <c:ptCount val="19"/>
                <c:pt idx="0">
                  <c:v>1948</c:v>
                </c:pt>
                <c:pt idx="1">
                  <c:v>1953</c:v>
                </c:pt>
                <c:pt idx="2">
                  <c:v>1958</c:v>
                </c:pt>
                <c:pt idx="3">
                  <c:v>1963</c:v>
                </c:pt>
                <c:pt idx="4">
                  <c:v>1968</c:v>
                </c:pt>
                <c:pt idx="5">
                  <c:v>1972</c:v>
                </c:pt>
                <c:pt idx="6">
                  <c:v>1976</c:v>
                </c:pt>
                <c:pt idx="7">
                  <c:v>1979</c:v>
                </c:pt>
                <c:pt idx="8">
                  <c:v>1983</c:v>
                </c:pt>
                <c:pt idx="9">
                  <c:v>1987</c:v>
                </c:pt>
                <c:pt idx="10">
                  <c:v>1992</c:v>
                </c:pt>
                <c:pt idx="11">
                  <c:v>1994</c:v>
                </c:pt>
                <c:pt idx="12">
                  <c:v>1996</c:v>
                </c:pt>
                <c:pt idx="13">
                  <c:v>2001</c:v>
                </c:pt>
                <c:pt idx="14">
                  <c:v>2006</c:v>
                </c:pt>
                <c:pt idx="15">
                  <c:v>2008</c:v>
                </c:pt>
                <c:pt idx="16">
                  <c:v>2013</c:v>
                </c:pt>
                <c:pt idx="17">
                  <c:v>2018</c:v>
                </c:pt>
                <c:pt idx="18">
                  <c:v>2022</c:v>
                </c:pt>
              </c:numCache>
            </c:numRef>
          </c:cat>
          <c:val>
            <c:numRef>
              <c:f>Foglio1!$B$3:$B$21</c:f>
              <c:numCache>
                <c:formatCode>General</c:formatCode>
                <c:ptCount val="19"/>
                <c:pt idx="0">
                  <c:v>92.2</c:v>
                </c:pt>
                <c:pt idx="1">
                  <c:v>93.8</c:v>
                </c:pt>
                <c:pt idx="2">
                  <c:v>93.8</c:v>
                </c:pt>
                <c:pt idx="3">
                  <c:v>92.9</c:v>
                </c:pt>
                <c:pt idx="4">
                  <c:v>92.8</c:v>
                </c:pt>
                <c:pt idx="5">
                  <c:v>93.2</c:v>
                </c:pt>
                <c:pt idx="6">
                  <c:v>93.4</c:v>
                </c:pt>
                <c:pt idx="7">
                  <c:v>90.6</c:v>
                </c:pt>
                <c:pt idx="8">
                  <c:v>89</c:v>
                </c:pt>
                <c:pt idx="9">
                  <c:v>88.8</c:v>
                </c:pt>
                <c:pt idx="10">
                  <c:v>87.3</c:v>
                </c:pt>
                <c:pt idx="11">
                  <c:v>86.1</c:v>
                </c:pt>
                <c:pt idx="12">
                  <c:v>82.9</c:v>
                </c:pt>
                <c:pt idx="13">
                  <c:v>81.400000000000006</c:v>
                </c:pt>
                <c:pt idx="14">
                  <c:v>83.6</c:v>
                </c:pt>
                <c:pt idx="15">
                  <c:v>80.5</c:v>
                </c:pt>
                <c:pt idx="16">
                  <c:v>75.2</c:v>
                </c:pt>
                <c:pt idx="17">
                  <c:v>72.900000000000006</c:v>
                </c:pt>
                <c:pt idx="18">
                  <c:v>63.9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F3-4999-99EA-2360B6F6A32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9327632"/>
        <c:axId val="1536242688"/>
      </c:lineChart>
      <c:catAx>
        <c:axId val="30932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36242688"/>
        <c:crossesAt val="0"/>
        <c:auto val="1"/>
        <c:lblAlgn val="ctr"/>
        <c:lblOffset val="100"/>
        <c:noMultiLvlLbl val="0"/>
      </c:catAx>
      <c:valAx>
        <c:axId val="1536242688"/>
        <c:scaling>
          <c:orientation val="minMax"/>
          <c:min val="5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9327632"/>
        <c:crossesAt val="1940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36:01.3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0 907 9830,'76'-34'0,"106"-31"0,-63 24 0,474-179 0,282-100 0,-703 265 1225,2 7 0,2 8 0,1 8 0,2 7 0,199-1 0,641 25 5280,-434 5-3976,-398 2-2529,-2 8 0,289 59 0,-64 42 0,-114-27 0,106 0 0,-309-71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50:56.2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1 442 9830,'7'-1'222,"1"0"-1,-1 0 1,1-1 0,-1 0-1,11-6 1,12-2 309,9-2-48,-2-1 0,45-23-1,-49 20-252,1 1 1,69-18-1,-50 19 486,79-33 0,-130 46-733,50-17 660,0 2 0,66-12 0,-43 20 560,0 3 0,121 7 0,-61 0 281,-73-4-642,-1-3 0,0-2 0,66-17 0,24 2-418,-34 6-269,147-34-155,-194 38 0,1 2 0,100 0 0,62 10 0,294 13 0,-360-10 0,-16-1 0,-110 7 0,-23-1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58:42.23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1 0 9830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58:47.2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3656 373 9830,'0'-6'3,"-1"0"1,-1 0-1,1 1 0,-1-1 1,0 0-1,0 0 1,0 1-1,-1-1 0,0 1 1,0 0-1,0 0 0,-1 0 1,0 0-1,0 1 0,0-1 1,-8-5-1,-1-1 49,0 0 1,-1 1-1,0 1 0,-27-13 1,10 9 1025,-64-16 1,26 9-394,-116-29 1248,-2-2-344,151 42-1082,-1 2 0,1 1 0,-1 1 0,-38 1 0,-47-5 621,-4-1 1350,-189 8 1,145 5-1411,-65-5-1054,-240 5-15,439-1 1,0 1 0,0 2 0,0 2 0,1 1 0,0 2 0,1 1 0,0 2 0,1 1 0,0 1 0,-33 22 0,-76 52 0,-77 53 0,197-124 0,0 1 0,1 2 0,1 0 0,0 1 0,2 1 0,1 1 0,-14 26 0,-5 16 0,-43 107 0,51-106 0,-3 6 0,3 1 0,-24 101 0,24-59 0,14-64 0,2 0 0,-9 102 0,19 404 0,5-269 0,-2-225 0,3 0 0,2-1 0,4 0 0,2 0 0,3-1 0,2-1 0,4 0 0,50 105 0,23 18 0,8-5 0,248 330 0,-301-450 0,4-2 0,1-3 0,3-2 0,2-2 0,2-3 0,2-3 0,2-3 0,2-2 0,1-3 0,2-4 0,2-2 0,115 31 0,-32-22 0,472 125 0,-284-75 0,504 64 0,-541-107 0,14 2 0,-224-38 0,128-3 0,-162-11-772,-1-3 1,0-2 0,0-3-1,116-39 1,220-116-3734,-266 103 2552,-3-6-1,-3-6 0,157-124 0,-129 66 1849,233-263 0,-337 343 108,13-8-3,80-63 0,-82 76 0,106-114 0,-88 71 0,260-320 0,-298 350 0,-2-1 0,39-88 0,-71 138 0,30-68 0,-4-3 0,38-149 0,-61 184 0,7-86 0,1-13 0,3 35 0,-4 0 0,1-169 0,-16 146 0,-3-108 0,0 233 29,0 1 0,0 0 0,-1 0 0,0 0 0,-1 0 0,0 0 0,0 1 0,-1 0 1,0 0-1,-1 0 0,0 0 0,0 1 0,-1 0 0,0 1 0,0-1 0,-1 1 0,-16-11 0,-12-7 202,-1 2-1,-79-35 1,80 41-188,-102-42 1535,-224-63-1,310 106-921,-251-66 426,200 53-139,63 17-242,-73-13 0,-110-2 897,-103-15 807,166 26-1316,1 6-1,-181 12 1,109 2-470,-504-5-619,658-2 0,-112-21 0,114 13 0,-127-5 0,30 19 0,-492-19 0,-291-33 0,575 38 0,170 6-1639,167 4-6552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47:21.1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1783 89 9830,'-92'1'2636,"-162"22"0,201-13-1973,1 2 0,0 2 0,1 2 0,-73 34-1,1 10 638,4 4 0,2 6-1,3 5 1,4 5-1,-139 129 1,223-183-1300,1 1 0,1 1 0,1 1 0,1 1 0,2 1 0,1 1 0,1 1 0,2 0 0,2 1 0,1 1 0,1 0 0,2 1 0,2 0 0,1 0 0,-4 70 0,10-42 0,-2 21 0,4 1 0,3-1 0,20 108 0,-18-170 0,0 1 0,2-1 0,1-1 0,0 0 0,2 0 0,0-1 0,2 0 0,0-1 0,28 32 0,-19-29 0,1-1 0,1-1 0,0-1 0,2-1 0,1-1 0,46 24 0,-11-15 0,2-2 0,1-2 0,1-4 0,1-3 0,0-2 0,82 5 0,41-5 0,324-20 0,-485 4-229,-1-2 1,1-1 0,-1-2-1,34-11 1,102-50-1716,-80 31 1360,73-38-1339,-104 47 2073,0 3 1,2 2-1,94-27 1,-50 32 525,189-9 0,-264 26-641,0-2 0,-1 0 0,1-2 0,-1-1 0,0 0 1,-1-2-1,0 0 0,27-16 0,-37 18-160,-1 0 1,-1-1-1,1-1 1,-1 0-1,-1 0 0,0-1 1,0 0-1,0-1 1,-1 0-1,-1 0 1,0-1-1,0 0 0,-1 0 1,0-1-1,-1 1 1,7-25-1,0-15-579,-3-1-1,4-86 0,-12-107-1229,-3 143 1121,-12-71-663,0 25 375,11 118 913,-1-1-1,-1 1 0,-2 0 1,-1 1-1,-1-1 0,-2 2 1,-1-1-1,-20-34 0,-21-27-700,-68-87-1,101 148 862,2 5 149,0 0-1,-1 2 1,-2 0 0,0 1-1,-1 1 1,-1 1-1,-1 1 1,-1 1 0,0 1-1,-1 1 1,0 2-1,-2 0 1,1 2 0,-1 1-1,-1 2 1,0 0-1,0 2 1,0 1 0,-59-2-1,-294 9 3670,107 2-1300,256-4-2253,-1 1-1,1 1 1,-1 1-1,1 1 0,0 1 1,-29 10-1,2 5 708,-56 33 0,72-36-492,3-4 130,0-2 1,-1-1-1,0 0 0,0-3 1,-40 7-1,-28 3-379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48:41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1177 0 9830,'-9'2'251,"-1"-1"-1,1 2 1,0-1-1,-16 7 1,8-2 31,-43 17 603,-20 7-105,-1-9 835,-96 41 0,142-48-1257,11-7 3,1 2-1,0 1 1,1 1 0,0 1 0,-38 30 0,-50 45 1017,70-58-538,0 2 0,-48 51 0,88-83-837,-24 25 482,1 1 1,2 2 0,0 0-1,2 1 1,-16 31-1,27-41-397,0-1 0,2 1 0,0 0 1,1 0-1,1 1 0,-3 37 0,-4 30-88,4-49 0,0 56 0,6-69 0,2-1 0,0 0 0,2 1 0,0-1 0,2 0 0,1 0 0,9 25 0,3-10 0,1 0 0,2-2 0,33 45 0,-23-36 0,28 57 0,-44-76 0,2 0 0,0-1 0,2 0 0,0-2 0,2 0 0,34 29 0,2-3 0,95 61 0,-89-71 0,2-4 0,1-3 0,1-2 0,2-4 0,1-2 0,141 29 0,-135-42 0,106 4 0,-101-11 0,85 16 0,-159-19 0,79 15 0,1-3 0,120 4 0,-155-17 0,234-5 0,-251 0-349,0-3 0,0-1 0,0-1 1,-1-2-1,37-17 0,-2 2-60,73-30 228,-124 47 25,-1 0 0,0-1 0,0-1 0,-1 0 0,25-24 0,-31 22-40,0-1 1,-1 0 0,-1-1-1,0 0 1,-1 0-1,-1-1 1,0 0-1,-1 0 1,4-24-1,8-20-520,1 7 155,-3-1 0,-2-1 1,-2 0-1,-3 0 1,2-81-1,0-75-1125,-5 180 1273,0 0 0,3 0 0,0 1 0,21-50 0,-16 49 115,-1 0 0,-1 0 1,-2-1-1,-1 0 0,-2 0 0,-1-1 0,-1 0 0,-2 0 0,-4-54 0,-2 74 298,0 0 0,-1 0 0,0 1 0,-1 0 0,0 0 0,-1 0 0,-1 1 0,1 0 0,-19-19 0,9 10 0,0 2 214,-1 1 0,-1 1 0,0 0 0,-1 2 1,-1 0-1,-1 1 0,1 1 0,-28-10 0,-17-12 76,33 18 180,-60-20 0,-12-5 221,79 30-411,-1 2 0,0 1 0,-1 1 0,-45-5 0,-20-5 828,-94-14 357,86 17-649,11 5 199,0 3 1,-110 9-1,51 0 344,-402-3 1983,535 0-3342,0 2 0,1 0 0,-1 1 0,1 0 0,0 1 0,-27 12 0,-85 47 0,94-45 0,10-5 0,-40 31 0,38-24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48:43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9830,'0'0'0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49:46.6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1 162 9830,'39'-2'908,"-1"-2"1,1-2-1,-1-2 0,0-1 0,51-19 0,-48 14-231,139-28 2515,23 13 112,-115 19-1970,17 1-348,157 9-1,-108 2-528,1243-2-457,-1355 3 0,0 2 0,-1 2 0,71 21 0,-92-23 0,51 16 0,-45-12 0,0-1 0,1-1 0,0-2 0,1-1 0,48 2 0,-73-6 0,-1 0 0,1-1 0,0 1 0,-1 1 0,1-1 0,0 0 0,-1 1 0,1-1 0,0 1 0,-1 0 0,1 0 0,-1 0 0,1 0 0,-1 1 0,0-1 0,0 0 0,1 1 0,-1 0 0,0-1 0,2 3 0,4 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49:50.0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1 198 9830,'0'-1'5,"1"0"1,-1-1-1,1 1 0,-1 0 0,1 0 1,0-1-1,0 1 0,0 0 0,-1 0 0,1 0 1,0 0-1,0 0 0,0 0 0,1 0 1,-1 0-1,0 1 0,0-1 0,0 0 1,1 1-1,1-1 0,30-13 341,-28 12-245,75-25 828,1 4 1,153-24-1,84 9 3974,-173 22-2594,0 7 0,173 10 0,-117 1-1100,44-4-1209,261 5 0,-450 3 0,0 2 0,-1 3 0,91 30 0,11 2 0,-61-25 0,-1-4 0,2-4 0,141-3 0,-132-10 0,192 6 0,-145 23 0,-112-17 0,2-2 0,77 4 0,297-12-1639,-380 1-6552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6:50:03.2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38 9830,'69'-3'2004,"76"-13"0,-22 2-51,216 10 3834,-179 6-3701,-90-3-1576,1 4 0,-1 2 0,0 3 0,77 20 0,53 29-510,-181-50 0,0 0 0,0 1 0,21 14 0,30 12 0,98 28 0,-152-57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5416-D996-47BC-990F-21D17CA4E8D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84191-23CC-4E8E-9177-FC6A8A3D6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67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4191-23CC-4E8E-9177-FC6A8A3D6B2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68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4191-23CC-4E8E-9177-FC6A8A3D6B2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13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4191-23CC-4E8E-9177-FC6A8A3D6B2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91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5CE925-3136-95E3-255C-21BC8E9E1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8331A1-DA41-5BE7-128C-4C7904E23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F64D66-9F41-398A-B84D-67A255F80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BEDBB2-B178-AEAE-7D49-CF0D69BC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1FE475-CB0B-2A12-850E-79CC654D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64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B4CB54-2002-AC85-BBBB-350323FE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2832F9-97C7-BED4-9ADF-C563B8093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BB5B41-3392-CDA7-0F1F-757E7738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827CD8-B7E7-8E83-5DF1-9AEDACE1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55D1F8-D78D-DC96-C45A-189E9DF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0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71781C-E10D-CD80-03BE-BFD4B00D2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11D558-D53C-8348-40BD-7E1A10C55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100493-26E4-A670-9CD5-39057AA2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4CA03-8CB6-3F09-AA58-4EB198BC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BD4683-D75A-4A79-722E-16AF859D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17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2CEDD-403F-0F78-8DC0-3730C4D4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7ED459-09CB-2D7D-0178-9560605B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E575AF-CBDF-FC2B-C1C1-97F19971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B0489F-F4DB-2CAD-2637-34E96161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471930-3C29-0A3E-6D53-9AADB1D0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97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D231B-FA41-98C7-96D2-273EA510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368EE8-57C8-A60B-0B01-B635237DE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A12CF9-9035-AB46-FDFD-40635C5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8B6928-7E87-25C9-F84F-E3ACFF6A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D2871E-FB7C-B15B-FCD2-C3E0242E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20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E4864-B206-B0BA-E068-7696351A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BE57F-1EE1-40DD-1CE5-42DD9D8AF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86B6F0-D74B-023F-9B19-73F389F55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B05DE7-05C8-54A5-DBE7-C8B1CA2E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ACFEDB-8B88-ACFA-44A0-90F7B77E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754E5C-3064-E51F-BFB9-557A582C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74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4E5BB-5692-DE6D-B121-E7632071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720939-2B3E-DDB7-3F30-38A1ACB37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4159C7-23A8-DFA4-E368-6097B3116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DBF22FD-1069-A8A7-2EBC-EA3352A8E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C9D272E-1C9E-1BDC-C7DF-0F2C5A0A9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81EB51B-B323-DEB9-C690-0CB13D72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3B231C0-396A-9383-A672-D2181D7E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BDABAC-D3EF-2A3F-D52D-1A0BAED1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46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F65C6-5829-4621-9B33-26000595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78F76E-FCEB-5B2A-625B-2577AAC9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AE2694-E266-58E5-0DB7-7DE41FEF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6C710F-44F3-C9F8-694D-B7140991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50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125074-1C29-6D7A-3D4D-9678766C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F3F4FE-380E-217C-D120-B5E2ADFF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394113-F1D1-1935-ABD2-A9E7358B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76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4622D-ADC1-83D4-F80D-998B682D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1AAA9F-E347-0BAC-13D9-C360735B9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5E0410-87A3-0FEF-9D19-2BE3B081B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E94001-1927-E6D4-0DE6-238BF60D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B6F2DC-96B3-86F5-9D23-88AA2834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8FD0B3-13D9-6876-9DB3-CA35B630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92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633AA-EC97-39CA-68DB-33C9480A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1F00F03-7AC3-FA3F-FA09-87534B4B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8F74AB-48B1-9516-D194-89B14ACD6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6E12CE-2704-15E4-50B7-223E3C85A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243C5E-F062-F6A5-7864-3859A9AA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838332-76D2-B488-0E65-90743C5C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06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0A20E92-3139-5F1E-C7AB-2A5DE873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D89D2E-CA08-A11C-8DF9-2FE0B2EC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534069-72FB-3479-5088-1069804B0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73AFD-A062-4215-805D-DEEB171C9C9A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7BAE4F-F8F4-3F08-E455-11A287D6B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5472AC-EC4A-CF05-F2A3-55624F25B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AA5DD8-8B72-4109-88CA-462AEBF92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33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21.png"/><Relationship Id="rId5" Type="http://schemas.openxmlformats.org/officeDocument/2006/relationships/hyperlink" Target="https://it.wikipedia.org/wiki/Democrazia" TargetMode="External"/><Relationship Id="rId10" Type="http://schemas.openxmlformats.org/officeDocument/2006/relationships/customXml" Target="../ink/ink6.xml"/><Relationship Id="rId4" Type="http://schemas.openxmlformats.org/officeDocument/2006/relationships/hyperlink" Target="https://it.wikipedia.org/wiki/The_Economist" TargetMode="Externa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23.png"/><Relationship Id="rId4" Type="http://schemas.openxmlformats.org/officeDocument/2006/relationships/customXml" Target="../ink/ink8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it.wikipedia.org/wiki/Fondo_Monetario_Internazional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Immagine 0" descr="anpi.jpg">
            <a:extLst>
              <a:ext uri="{FF2B5EF4-FFF2-40B4-BE49-F238E27FC236}">
                <a16:creationId xmlns:a16="http://schemas.microsoft.com/office/drawing/2014/main" id="{2A3F2C4E-2BBD-C937-3370-DF11F77D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87" y="754823"/>
            <a:ext cx="1990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330AFA-B521-B706-BE11-D5F9E5FF3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97" y="1892160"/>
            <a:ext cx="2242115" cy="5159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4E5E1E-3C8A-6CB2-0D9D-3D47FB3A97E7}"/>
              </a:ext>
            </a:extLst>
          </p:cNvPr>
          <p:cNvSpPr txBox="1"/>
          <p:nvPr/>
        </p:nvSpPr>
        <p:spPr>
          <a:xfrm>
            <a:off x="726509" y="2730674"/>
            <a:ext cx="109853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ANPI</a:t>
            </a:r>
            <a:r>
              <a:rPr lang="it-IT" dirty="0"/>
              <a:t>: </a:t>
            </a:r>
            <a:r>
              <a:rPr lang="it-IT" b="1" dirty="0"/>
              <a:t>A</a:t>
            </a:r>
            <a:r>
              <a:rPr lang="it-IT" dirty="0"/>
              <a:t>ssociazione </a:t>
            </a:r>
            <a:r>
              <a:rPr lang="it-IT" b="1" dirty="0"/>
              <a:t>N</a:t>
            </a:r>
            <a:r>
              <a:rPr lang="it-IT" dirty="0"/>
              <a:t>azionale </a:t>
            </a:r>
            <a:r>
              <a:rPr lang="it-IT" b="1" dirty="0"/>
              <a:t>P</a:t>
            </a:r>
            <a:r>
              <a:rPr lang="it-IT" dirty="0"/>
              <a:t>artigiani d’</a:t>
            </a:r>
            <a:r>
              <a:rPr lang="it-IT" b="1" dirty="0"/>
              <a:t>I</a:t>
            </a:r>
            <a:r>
              <a:rPr lang="it-IT" dirty="0"/>
              <a:t>talia</a:t>
            </a:r>
          </a:p>
          <a:p>
            <a:r>
              <a:rPr lang="it-IT" dirty="0"/>
              <a:t>L’ANPI, con i suoi oltre 130.000 iscritti, è tra le più grandi associazioni presenti e attive oggi nel Paese. Fu costituita il 6 giugno 1944, a Roma, dal CLN del Centro Italia, mentre il Nord era ancora sotto l’occupazione nazifascista.</a:t>
            </a:r>
          </a:p>
          <a:p>
            <a:r>
              <a:rPr lang="it-IT" dirty="0"/>
              <a:t> L’</a:t>
            </a:r>
            <a:r>
              <a:rPr lang="it-IT" b="1" dirty="0"/>
              <a:t>Associazione Nazionale Partigiani d’Italia</a:t>
            </a:r>
            <a:r>
              <a:rPr lang="it-IT" dirty="0"/>
              <a:t>,  è una associazione aperta a tutti coloro che, condividendone il patrimonio ideale, i valori e le finalità intendono contribuire, in qualità di antifascisti,  con il proprio impegno concreto alla realizzazione e alla continuità nel tempo degli scopi associativi, con il fine di conservare, tutelare e diffondere la conoscenza delle vicende e dei valori che la Resistenza con la lotta e con l’impegno civile e democratico ha consegnato alle nuove generazioni, come elemento fondante della Repubblica, della Costituzione e come patrimonio essenziale della memoria del Paese.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923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19708BB-7965-F711-D71C-BA39857E5729}"/>
              </a:ext>
            </a:extLst>
          </p:cNvPr>
          <p:cNvSpPr/>
          <p:nvPr/>
        </p:nvSpPr>
        <p:spPr>
          <a:xfrm>
            <a:off x="3399840" y="1042560"/>
            <a:ext cx="48801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200" b="0" u="none" strike="noStrike">
                <a:solidFill>
                  <a:srgbClr val="FF420E"/>
                </a:solidFill>
                <a:effectLst/>
                <a:uFillTx/>
                <a:latin typeface="Arial Black"/>
                <a:ea typeface="DejaVu Sans"/>
              </a:rPr>
              <a:t>DIRITTI</a:t>
            </a:r>
            <a:r>
              <a:rPr lang="it-IT" sz="18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CIVILI , SOCIALI , POLITICI</a:t>
            </a:r>
            <a:endParaRPr lang="it-I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DA648B55-3A9C-3FCE-A480-D38FB977FF23}"/>
              </a:ext>
            </a:extLst>
          </p:cNvPr>
          <p:cNvSpPr/>
          <p:nvPr/>
        </p:nvSpPr>
        <p:spPr>
          <a:xfrm>
            <a:off x="1440360" y="1979280"/>
            <a:ext cx="7827480" cy="3453480"/>
          </a:xfrm>
          <a:prstGeom prst="rect">
            <a:avLst/>
          </a:prstGeom>
          <a:noFill/>
          <a:ln w="72000">
            <a:solidFill>
              <a:srgbClr val="C5000B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DIRITTO ALL’UGUAGLIANZA E ALLA PARITA’  (art.3)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DIRITTO DI ISTRUZIONE (art. 34) 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DIRITTO AL LAVORO (artt. 1, 35, 36 e 38)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DIRITTO DI VOTO (art. 48)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DIRITTO DI ORGANIZZAZIONE POLITICA (art. 49)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SEPARAZIONE DEI POTERI (art. 55, 92,101)</a:t>
            </a:r>
            <a:br>
              <a:rPr sz="1800" dirty="0"/>
            </a:b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DIRITTO ALLA GIUSTIZIA (art. 24)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4CF71D1F-A098-06D2-F694-F6716B32EB20}"/>
              </a:ext>
            </a:extLst>
          </p:cNvPr>
          <p:cNvSpPr/>
          <p:nvPr/>
        </p:nvSpPr>
        <p:spPr>
          <a:xfrm>
            <a:off x="180720" y="152640"/>
            <a:ext cx="8099280" cy="7175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2000">
            <a:solidFill>
              <a:srgbClr val="3465A4"/>
            </a:solidFill>
            <a:custDash>
              <a:ds d="100000" sp="5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la democrazia è: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01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5CEB9B6D-191C-5856-B94C-465905721938}"/>
              </a:ext>
            </a:extLst>
          </p:cNvPr>
          <p:cNvSpPr/>
          <p:nvPr/>
        </p:nvSpPr>
        <p:spPr>
          <a:xfrm>
            <a:off x="4767960" y="1019569"/>
            <a:ext cx="26560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rgbClr val="C5000B"/>
                </a:solidFill>
                <a:effectLst/>
                <a:uFillTx/>
                <a:latin typeface="Cooper Black"/>
                <a:ea typeface="DejaVu Sans"/>
              </a:rPr>
              <a:t>D O V E R I</a:t>
            </a: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88CDED36-C926-7A6C-39DE-2351932B83CE}"/>
              </a:ext>
            </a:extLst>
          </p:cNvPr>
          <p:cNvSpPr/>
          <p:nvPr/>
        </p:nvSpPr>
        <p:spPr>
          <a:xfrm>
            <a:off x="527047" y="1730874"/>
            <a:ext cx="10934268" cy="3764568"/>
          </a:xfrm>
          <a:prstGeom prst="rect">
            <a:avLst/>
          </a:prstGeom>
          <a:noFill/>
          <a:ln w="72000">
            <a:solidFill>
              <a:srgbClr val="FF420E"/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La Repubblica  […] richiede l'adempimento dei 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doveri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inderogabili di solidarietà politica, economica e sociale.    Art. 2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Ogni cittadino ha il 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dovere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ci concorrere al progresso materiale/spirituale della società      art. 4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Il voto è un 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dovere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civico   art. 48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Tutti i cittadini  hanno il 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dovere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di osservare la Costituzione e le Leggi            art. 54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La difesa della Patria è sacro 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dovere</a:t>
            </a:r>
            <a:r>
              <a:rPr lang="it-IT" sz="20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del cittadino               art. 52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ACF0D471-32D0-8C6E-A6F7-800258931199}"/>
              </a:ext>
            </a:extLst>
          </p:cNvPr>
          <p:cNvSpPr/>
          <p:nvPr/>
        </p:nvSpPr>
        <p:spPr>
          <a:xfrm>
            <a:off x="313151" y="175424"/>
            <a:ext cx="8099280" cy="7175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2000">
            <a:solidFill>
              <a:srgbClr val="3465A4"/>
            </a:solidFill>
            <a:custDash>
              <a:ds d="100000" sp="5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la democrazia è: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1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rada Tortuosa Formosa - Foto gratis su Pixabay">
            <a:extLst>
              <a:ext uri="{FF2B5EF4-FFF2-40B4-BE49-F238E27FC236}">
                <a16:creationId xmlns:a16="http://schemas.microsoft.com/office/drawing/2014/main" id="{ED4EEBD2-64AF-CB86-FA3E-57E1536C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40" y="1108274"/>
            <a:ext cx="10161037" cy="53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DB0644-D65E-8D9E-6937-458F5566449E}"/>
              </a:ext>
            </a:extLst>
          </p:cNvPr>
          <p:cNvSpPr txBox="1"/>
          <p:nvPr/>
        </p:nvSpPr>
        <p:spPr>
          <a:xfrm>
            <a:off x="1441072" y="218938"/>
            <a:ext cx="886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Per arrivare ad una Democrazia come l’abbiamo ora descritta la strada è stata </a:t>
            </a:r>
            <a:r>
              <a:rPr lang="it-IT" sz="2400" b="1" dirty="0">
                <a:latin typeface="Comic Sans MS" panose="030F0702030302020204" pitchFamily="66" charset="0"/>
              </a:rPr>
              <a:t>lunga e tortuosa</a:t>
            </a:r>
            <a:r>
              <a:rPr lang="it-IT" sz="2400" dirty="0"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4" name="Picture 2" descr="Atene, il vizio d'originedella democrazia - La Stampa">
            <a:extLst>
              <a:ext uri="{FF2B5EF4-FFF2-40B4-BE49-F238E27FC236}">
                <a16:creationId xmlns:a16="http://schemas.microsoft.com/office/drawing/2014/main" id="{1CAF069E-3FBF-8B11-D6A5-A988DF88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970" y="690835"/>
            <a:ext cx="2584103" cy="14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manoimpero.com: IL SENATORE ROMANO">
            <a:extLst>
              <a:ext uri="{FF2B5EF4-FFF2-40B4-BE49-F238E27FC236}">
                <a16:creationId xmlns:a16="http://schemas.microsoft.com/office/drawing/2014/main" id="{BBBE014D-F84A-C058-3ACC-5D49A22E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92" y="1414384"/>
            <a:ext cx="2077260" cy="160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na Carta - Wikipedia">
            <a:extLst>
              <a:ext uri="{FF2B5EF4-FFF2-40B4-BE49-F238E27FC236}">
                <a16:creationId xmlns:a16="http://schemas.microsoft.com/office/drawing/2014/main" id="{6ACA7045-6426-AB2C-9234-0885EC6A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41" y="2622115"/>
            <a:ext cx="2385239" cy="191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iflessioni sulla Rivoluzione francese | Edscuola">
            <a:extLst>
              <a:ext uri="{FF2B5EF4-FFF2-40B4-BE49-F238E27FC236}">
                <a16:creationId xmlns:a16="http://schemas.microsoft.com/office/drawing/2014/main" id="{225931D3-C038-90E8-FB43-B9732133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3" y="3670769"/>
            <a:ext cx="2277426" cy="18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E34F89-8993-B6EE-42A9-F40FD1291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794" y="4889961"/>
            <a:ext cx="2277426" cy="171531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2CFB9EA-B360-A1D3-26FA-9A924ADF5F8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545956" y="6237962"/>
            <a:ext cx="862263" cy="4190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D94B0D36-4A70-E7B7-9637-79C6A0478902}"/>
              </a:ext>
            </a:extLst>
          </p:cNvPr>
          <p:cNvSpPr/>
          <p:nvPr/>
        </p:nvSpPr>
        <p:spPr>
          <a:xfrm>
            <a:off x="1080000" y="923400"/>
            <a:ext cx="9593640" cy="4030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Al concetto «attuale» di </a:t>
            </a:r>
            <a:r>
              <a:rPr lang="it-IT" sz="3200" b="0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Democrazia </a:t>
            </a:r>
            <a:endParaRPr lang="it-IT" sz="3200" b="0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3200" b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si è arrivati dopo millenni di monarchie, </a:t>
            </a:r>
          </a:p>
          <a:p>
            <a:pPr algn="ctr" defTabSz="914400">
              <a:lnSpc>
                <a:spcPct val="100000"/>
              </a:lnSpc>
            </a:pPr>
            <a:r>
              <a:rPr lang="it-IT" sz="3200" b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imperi  e tirannie   </a:t>
            </a:r>
            <a:endParaRPr lang="it-IT" sz="3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con  tentativi vari di mitigare i poteri assoluti  </a:t>
            </a: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(</a:t>
            </a:r>
            <a:r>
              <a:rPr lang="it-IT" sz="24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dalla Magna Charta, ai Comuni medioevali, alle varie rivoluzioni,….</a:t>
            </a:r>
            <a:r>
              <a:rPr lang="it-IT" sz="24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)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8D3B764B-4389-D8F9-60D2-82926210C0B4}"/>
                  </a:ext>
                </a:extLst>
              </p14:cNvPr>
              <p14:cNvContentPartPr/>
              <p14:nvPr/>
            </p14:nvContentPartPr>
            <p14:xfrm>
              <a:off x="6734833" y="1411739"/>
              <a:ext cx="2430720" cy="3268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8D3B764B-4389-D8F9-60D2-82926210C0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6833" y="1393739"/>
                <a:ext cx="2466360" cy="3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5852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F967F72B-4CEB-2485-7ACF-2EABD4FC927F}"/>
              </a:ext>
            </a:extLst>
          </p:cNvPr>
          <p:cNvSpPr/>
          <p:nvPr/>
        </p:nvSpPr>
        <p:spPr>
          <a:xfrm>
            <a:off x="1089720" y="609840"/>
            <a:ext cx="984384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Sicuramente la Democrazia è stato il sistema di governo che nella Storia umana ha avuto</a:t>
            </a: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</a:t>
            </a:r>
            <a:r>
              <a:rPr lang="it-IT" sz="32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meno  </a:t>
            </a:r>
            <a:r>
              <a:rPr lang="it-IT" sz="32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successo</a:t>
            </a:r>
            <a:endParaRPr lang="it-IT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227DDE33-9214-32DB-6E55-6722595F9F50}"/>
              </a:ext>
            </a:extLst>
          </p:cNvPr>
          <p:cNvSpPr/>
          <p:nvPr/>
        </p:nvSpPr>
        <p:spPr>
          <a:xfrm>
            <a:off x="869535" y="2297458"/>
            <a:ext cx="10708200" cy="43997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 regimi che hanno avuto veramente successo ( e sono durati secoli) sono stati tutti sistemi che possiamo definire di potere assoluto:</a:t>
            </a:r>
          </a:p>
          <a:p>
            <a:pPr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di re, tiranni, imperatori,  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dagli Egizi ai Romani nell’età antica, </a:t>
            </a:r>
          </a:p>
          <a:p>
            <a:pPr algn="ctr"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agli imperi e regni dell’età moderna  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In cui ,SEMPRE, tutti i vari re e imperatori governavano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it-IT" sz="2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 per </a:t>
            </a:r>
            <a:r>
              <a:rPr lang="it-IT" sz="2800" b="0" u="none" strike="noStrike" dirty="0">
                <a:solidFill>
                  <a:schemeClr val="dk1"/>
                </a:solidFill>
                <a:effectLst/>
                <a:highlight>
                  <a:srgbClr val="FF00FF"/>
                </a:highlight>
                <a:uFillTx/>
                <a:latin typeface="Aptos"/>
                <a:ea typeface="DejaVu Sans"/>
              </a:rPr>
              <a:t>«volere di Dio»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43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F024D3-2DED-AF23-29F6-D1DDA819494B}"/>
              </a:ext>
            </a:extLst>
          </p:cNvPr>
          <p:cNvSpPr txBox="1"/>
          <p:nvPr/>
        </p:nvSpPr>
        <p:spPr>
          <a:xfrm>
            <a:off x="797490" y="885885"/>
            <a:ext cx="850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Cosa distingue una Democrazia  da un sistema autoritario?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9AD4AB-392B-8D97-6F93-3DEA9EAF9634}"/>
              </a:ext>
            </a:extLst>
          </p:cNvPr>
          <p:cNvSpPr txBox="1"/>
          <p:nvPr/>
        </p:nvSpPr>
        <p:spPr>
          <a:xfrm>
            <a:off x="1305316" y="1652722"/>
            <a:ext cx="2768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</a:rPr>
              <a:t>Elezione dei Governanti ?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6EFD43-54E9-9F24-078C-6DDF03E4020C}"/>
              </a:ext>
            </a:extLst>
          </p:cNvPr>
          <p:cNvSpPr txBox="1"/>
          <p:nvPr/>
        </p:nvSpPr>
        <p:spPr>
          <a:xfrm>
            <a:off x="4918075" y="1738537"/>
            <a:ext cx="547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In Egitto, Cecenia, Turchia, Bielorussia  si vota ….  (</a:t>
            </a:r>
            <a:r>
              <a:rPr lang="it-IT" sz="2000" dirty="0" err="1"/>
              <a:t>Lukasenco</a:t>
            </a:r>
            <a:r>
              <a:rPr lang="it-IT" sz="2000" dirty="0"/>
              <a:t> ha ottenuto l’87% dei voti)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6295ED-2422-7A16-4E1C-5FAD9286BA61}"/>
              </a:ext>
            </a:extLst>
          </p:cNvPr>
          <p:cNvSpPr txBox="1"/>
          <p:nvPr/>
        </p:nvSpPr>
        <p:spPr>
          <a:xfrm>
            <a:off x="1305316" y="3836852"/>
            <a:ext cx="2978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</a:rPr>
              <a:t>Il consenso della maggioranza?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6DA5C37-C43C-5EB5-72F5-0A3FF0A28934}"/>
              </a:ext>
            </a:extLst>
          </p:cNvPr>
          <p:cNvGrpSpPr/>
          <p:nvPr/>
        </p:nvGrpSpPr>
        <p:grpSpPr>
          <a:xfrm>
            <a:off x="5052163" y="2931090"/>
            <a:ext cx="6333995" cy="3203039"/>
            <a:chOff x="4357027" y="2922287"/>
            <a:chExt cx="4206862" cy="238967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717E99-FD0A-9EAD-57B4-1B6E76763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7027" y="2922287"/>
              <a:ext cx="4206862" cy="2389671"/>
            </a:xfrm>
            <a:prstGeom prst="rect">
              <a:avLst/>
            </a:prstGeom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E2F2115-F196-EAD4-09B3-223FAA7B155E}"/>
                </a:ext>
              </a:extLst>
            </p:cNvPr>
            <p:cNvSpPr/>
            <p:nvPr/>
          </p:nvSpPr>
          <p:spPr>
            <a:xfrm>
              <a:off x="6810375" y="3048000"/>
              <a:ext cx="1571625" cy="163830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342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">
            <a:extLst>
              <a:ext uri="{FF2B5EF4-FFF2-40B4-BE49-F238E27FC236}">
                <a16:creationId xmlns:a16="http://schemas.microsoft.com/office/drawing/2014/main" id="{CA750269-8AD7-1519-FC16-038698DE4013}"/>
              </a:ext>
            </a:extLst>
          </p:cNvPr>
          <p:cNvSpPr/>
          <p:nvPr/>
        </p:nvSpPr>
        <p:spPr>
          <a:xfrm>
            <a:off x="431280" y="461160"/>
            <a:ext cx="4968000" cy="418680"/>
          </a:xfrm>
          <a:prstGeom prst="rect">
            <a:avLst/>
          </a:prstGeom>
          <a:gradFill rotWithShape="0">
            <a:gsLst>
              <a:gs pos="0">
                <a:srgbClr val="DDE8CB"/>
              </a:gs>
              <a:gs pos="100000">
                <a:srgbClr val="FFD7D7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it-IT" sz="2400" b="0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badi"/>
                <a:ea typeface="DejaVu Sans"/>
              </a:rPr>
              <a:t>AUTORITARISMO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ED01C5F2-BC16-FD01-E7FD-8D02B6BB3FA7}"/>
              </a:ext>
            </a:extLst>
          </p:cNvPr>
          <p:cNvSpPr/>
          <p:nvPr/>
        </p:nvSpPr>
        <p:spPr>
          <a:xfrm>
            <a:off x="560520" y="1293120"/>
            <a:ext cx="405324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UN SISTEMA POLITICO FONDATO SUL </a:t>
            </a:r>
            <a:r>
              <a:rPr lang="it-IT" sz="14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CONTROLLO SOCIALE</a:t>
            </a: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 CHE MIRA  A REPRIMERE / LIMITARE IL DISSENSO</a:t>
            </a:r>
            <a:r>
              <a:rPr lang="it-IT" sz="14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 </a:t>
            </a: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NELLA  VITA POLITICA E CIVILE DEI CITTADINI</a:t>
            </a:r>
            <a:endParaRPr lang="it-IT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6922D573-6A03-FFC5-4075-530DA34E7A0E}"/>
              </a:ext>
            </a:extLst>
          </p:cNvPr>
          <p:cNvSpPr/>
          <p:nvPr/>
        </p:nvSpPr>
        <p:spPr>
          <a:xfrm>
            <a:off x="164160" y="2942640"/>
            <a:ext cx="3930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it-IT" sz="2000" b="0" u="sng" strike="noStrike">
                <a:solidFill>
                  <a:schemeClr val="dk1"/>
                </a:solidFill>
                <a:effectLst/>
                <a:uFillTx/>
                <a:latin typeface="Abadi"/>
                <a:ea typeface="DejaVu Sans"/>
              </a:rPr>
              <a:t>Tratti comuni dei regimi autoritarii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2D620CCE-60CD-D199-AFF5-637A365FDECD}"/>
              </a:ext>
            </a:extLst>
          </p:cNvPr>
          <p:cNvSpPr/>
          <p:nvPr/>
        </p:nvSpPr>
        <p:spPr>
          <a:xfrm>
            <a:off x="431280" y="3546720"/>
            <a:ext cx="5148000" cy="3090600"/>
          </a:xfrm>
          <a:prstGeom prst="rect">
            <a:avLst/>
          </a:prstGeom>
          <a:gradFill rotWithShape="0">
            <a:gsLst>
              <a:gs pos="0">
                <a:srgbClr val="DDE8CB"/>
              </a:gs>
              <a:gs pos="100000">
                <a:srgbClr val="FFD7D7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Poteri concentrati in Oligarchie/ Gruppi dominanti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Partito Unico/ Finti partiti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Controllo informazione/propaganda 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Polizia politica 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Economia controllata dai gruppi dominanti.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17663A40-D28D-40A5-8759-75B641EE2550}"/>
              </a:ext>
            </a:extLst>
          </p:cNvPr>
          <p:cNvSpPr/>
          <p:nvPr/>
        </p:nvSpPr>
        <p:spPr>
          <a:xfrm>
            <a:off x="5720400" y="461160"/>
            <a:ext cx="4718880" cy="4186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67000">
                <a:srgbClr val="FFBF00"/>
              </a:gs>
            </a:gsLst>
            <a:path path="circle">
              <a:fillToRect l="66000" t="33000" r="34000" b="67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it-IT" sz="2400" b="0" u="none" strike="noStrike">
                <a:solidFill>
                  <a:srgbClr val="FF0000"/>
                </a:solidFill>
                <a:effectLst/>
                <a:uFillTx/>
                <a:latin typeface="Abadi"/>
                <a:ea typeface="DejaVu Sans"/>
              </a:rPr>
              <a:t>DEMOCRAZIA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BF7807E6-EB73-7CE6-5DC7-8E7C1791E089}"/>
              </a:ext>
            </a:extLst>
          </p:cNvPr>
          <p:cNvSpPr/>
          <p:nvPr/>
        </p:nvSpPr>
        <p:spPr>
          <a:xfrm>
            <a:off x="5876280" y="1293120"/>
            <a:ext cx="429264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UN SISTEMA POLITICO FONDATO</a:t>
            </a:r>
            <a:endParaRPr lang="it-IT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SULLE </a:t>
            </a:r>
            <a:r>
              <a:rPr lang="it-IT" sz="14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LIBERTA</a:t>
            </a: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’ DELL’INDIVIDUO/PERSONA </a:t>
            </a:r>
            <a:endParaRPr lang="it-IT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SULLA </a:t>
            </a:r>
            <a:r>
              <a:rPr lang="it-IT" sz="14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PARTECIPAZIONE</a:t>
            </a: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 DEL POPOLO ALLE DECISIONI IMPORTANTI DEL PAESE</a:t>
            </a:r>
            <a:endParaRPr lang="it-IT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C32A4F4-74D4-F7C8-499C-A64AD2902BE4}"/>
              </a:ext>
            </a:extLst>
          </p:cNvPr>
          <p:cNvSpPr/>
          <p:nvPr/>
        </p:nvSpPr>
        <p:spPr>
          <a:xfrm>
            <a:off x="5876280" y="3533586"/>
            <a:ext cx="5229360" cy="30592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67000">
                <a:srgbClr val="FFBF00"/>
              </a:gs>
            </a:gsLst>
            <a:path path="circle">
              <a:fillToRect l="66000" t="33000" r="34000" b="67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Divisione dei poteri</a:t>
            </a:r>
            <a:br>
              <a:rPr sz="2000" dirty="0"/>
            </a:b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 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Partiti e loro libertà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Pluralità di idee, informazione libera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Libertà di pensiero e parola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u="none" strike="noStrike" dirty="0">
                <a:solidFill>
                  <a:srgbClr val="C5000B"/>
                </a:solidFill>
                <a:effectLst/>
                <a:uFillTx/>
                <a:latin typeface="Aptos"/>
                <a:ea typeface="DejaVu Sans"/>
              </a:rPr>
              <a:t>Stato che supporta l’economia e il lavoro 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F3D6841D-E653-3E93-745D-0B0AC4B37142}"/>
              </a:ext>
            </a:extLst>
          </p:cNvPr>
          <p:cNvSpPr/>
          <p:nvPr/>
        </p:nvSpPr>
        <p:spPr>
          <a:xfrm>
            <a:off x="5450040" y="2861280"/>
            <a:ext cx="4080600" cy="50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it-IT" sz="2000" b="0" u="sng" strike="noStrike">
                <a:solidFill>
                  <a:schemeClr val="dk1"/>
                </a:solidFill>
                <a:effectLst/>
                <a:uFillTx/>
                <a:latin typeface="Abadi"/>
                <a:ea typeface="DejaVu Sans"/>
              </a:rPr>
              <a:t>Tratti comuni dei regimi democratici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11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C2B96FB9-6D9E-C1CD-B5DF-BE7AC545B446}"/>
              </a:ext>
            </a:extLst>
          </p:cNvPr>
          <p:cNvSpPr/>
          <p:nvPr/>
        </p:nvSpPr>
        <p:spPr>
          <a:xfrm>
            <a:off x="1115280" y="1391760"/>
            <a:ext cx="9684000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3600" b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Democrazia  significa:</a:t>
            </a: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diritti sociali/ politici  individuali e collettivi, 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si consolida nella forma dello Stato che ha, nella </a:t>
            </a:r>
            <a:r>
              <a:rPr lang="it-IT" sz="3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separazione e bilanciamenti dei poteri</a:t>
            </a: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, la sua forma massima e assoluta.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8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049668-AF1F-7627-E73B-A1A6646EB49B}"/>
              </a:ext>
            </a:extLst>
          </p:cNvPr>
          <p:cNvSpPr txBox="1"/>
          <p:nvPr/>
        </p:nvSpPr>
        <p:spPr>
          <a:xfrm>
            <a:off x="2385164" y="795354"/>
            <a:ext cx="7149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La democrazia, nella storia della civiltà umana,  </a:t>
            </a:r>
          </a:p>
          <a:p>
            <a:pPr algn="ctr"/>
            <a:r>
              <a:rPr lang="it-IT" sz="2400" b="1" dirty="0"/>
              <a:t>è una parentesi dopo secoli di regimi autoritari</a:t>
            </a:r>
          </a:p>
          <a:p>
            <a:endParaRPr lang="it-IT" sz="2400" dirty="0"/>
          </a:p>
          <a:p>
            <a:pPr algn="ctr"/>
            <a:r>
              <a:rPr lang="it-IT" dirty="0">
                <a:highlight>
                  <a:srgbClr val="FFFF00"/>
                </a:highlight>
              </a:rPr>
              <a:t>Nel mondo attualmente i regimi democratici sono una minoranza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A7F75-0923-1432-9290-F7DC88CD34AA}"/>
              </a:ext>
            </a:extLst>
          </p:cNvPr>
          <p:cNvSpPr txBox="1"/>
          <p:nvPr/>
        </p:nvSpPr>
        <p:spPr>
          <a:xfrm>
            <a:off x="2063750" y="3175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Ricapitolando: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1D7153-C2FC-188E-DF3D-791946614519}"/>
              </a:ext>
            </a:extLst>
          </p:cNvPr>
          <p:cNvSpPr txBox="1"/>
          <p:nvPr/>
        </p:nvSpPr>
        <p:spPr>
          <a:xfrm>
            <a:off x="3912860" y="5320750"/>
            <a:ext cx="5037465" cy="92333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it-IT" b="1" i="1" dirty="0"/>
              <a:t> Winston Churchill: </a:t>
            </a:r>
          </a:p>
          <a:p>
            <a:r>
              <a:rPr lang="it-IT" dirty="0"/>
              <a:t>La democrazia è una </a:t>
            </a:r>
            <a:r>
              <a:rPr lang="it-IT" b="1" dirty="0"/>
              <a:t>pessima</a:t>
            </a:r>
            <a:r>
              <a:rPr lang="it-IT" dirty="0"/>
              <a:t> forma di governo, ma finora non si è sperimentato nulla di meglio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B4FD47-1BCA-B6FE-93B1-C35A199D7DD9}"/>
              </a:ext>
            </a:extLst>
          </p:cNvPr>
          <p:cNvSpPr txBox="1"/>
          <p:nvPr/>
        </p:nvSpPr>
        <p:spPr>
          <a:xfrm>
            <a:off x="4543425" y="2883490"/>
            <a:ext cx="5753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Ad oggi grandi potenze non sono democratiche</a:t>
            </a:r>
          </a:p>
          <a:p>
            <a:r>
              <a:rPr lang="it-IT" dirty="0"/>
              <a:t>(</a:t>
            </a:r>
            <a:r>
              <a:rPr lang="it-IT" i="1" dirty="0"/>
              <a:t>es. la Cina ha portato in pochi decenni, un miliardo di persone dal sottosviluppo ad essere una potenza globale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ABBC2-25DE-2EB9-EDEE-7EC36D918B19}"/>
              </a:ext>
            </a:extLst>
          </p:cNvPr>
          <p:cNvSpPr txBox="1"/>
          <p:nvPr/>
        </p:nvSpPr>
        <p:spPr>
          <a:xfrm>
            <a:off x="1437427" y="3000375"/>
            <a:ext cx="25812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Democrazia = progresso</a:t>
            </a:r>
          </a:p>
          <a:p>
            <a:pPr algn="ctr"/>
            <a:r>
              <a:rPr lang="it-IT" sz="6000" dirty="0"/>
              <a:t>? ??</a:t>
            </a:r>
            <a:r>
              <a:rPr lang="it-IT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DBDAAA1-410D-DF90-D4D3-8144C80A2D75}"/>
                  </a:ext>
                </a:extLst>
              </p14:cNvPr>
              <p14:cNvContentPartPr/>
              <p14:nvPr/>
            </p14:nvContentPartPr>
            <p14:xfrm>
              <a:off x="1647660" y="2800470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DBDAAA1-410D-DF90-D4D3-8144C80A2D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0020" y="27824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72DD569-43B9-5DEC-E94B-8A567B8347A6}"/>
                  </a:ext>
                </a:extLst>
              </p14:cNvPr>
              <p14:cNvContentPartPr/>
              <p14:nvPr/>
            </p14:nvContentPartPr>
            <p14:xfrm>
              <a:off x="1208100" y="2770950"/>
              <a:ext cx="2831040" cy="18378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72DD569-43B9-5DEC-E94B-8A567B8347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0460" y="2752950"/>
                <a:ext cx="2866680" cy="18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385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1B0CF4-10AC-5652-1A11-FCAFFE5A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88" y="877008"/>
            <a:ext cx="8269263" cy="46361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771991-4137-2F4D-C26B-C5F8665591F7}"/>
              </a:ext>
            </a:extLst>
          </p:cNvPr>
          <p:cNvSpPr txBox="1"/>
          <p:nvPr/>
        </p:nvSpPr>
        <p:spPr>
          <a:xfrm>
            <a:off x="9030935" y="1120676"/>
            <a:ext cx="2816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 </a:t>
            </a:r>
            <a:r>
              <a:rPr lang="it-IT" b="1" dirty="0"/>
              <a:t>Democracy Index</a:t>
            </a:r>
            <a:r>
              <a:rPr lang="it-IT" dirty="0"/>
              <a:t> (</a:t>
            </a:r>
            <a:r>
              <a:rPr lang="it-IT" i="1" dirty="0"/>
              <a:t>Indicatore di Democrazia</a:t>
            </a:r>
            <a:r>
              <a:rPr lang="it-IT" dirty="0"/>
              <a:t>) è un grado calcolato dal settimanale </a:t>
            </a:r>
            <a:r>
              <a:rPr lang="it-IT" i="1" dirty="0">
                <a:hlinkClick r:id="rId4" tooltip="The Economist"/>
              </a:rPr>
              <a:t>The Economist</a:t>
            </a:r>
            <a:r>
              <a:rPr lang="it-IT" dirty="0"/>
              <a:t> che esamina lo stato della </a:t>
            </a:r>
            <a:r>
              <a:rPr lang="it-IT" dirty="0">
                <a:hlinkClick r:id="rId5" tooltip="Democrazia"/>
              </a:rPr>
              <a:t>democrazia</a:t>
            </a:r>
            <a:r>
              <a:rPr lang="it-IT" dirty="0"/>
              <a:t> in 164 paesi.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7B0087-DC4A-070B-1CFC-FF10804415AD}"/>
              </a:ext>
            </a:extLst>
          </p:cNvPr>
          <p:cNvSpPr txBox="1"/>
          <p:nvPr/>
        </p:nvSpPr>
        <p:spPr>
          <a:xfrm>
            <a:off x="914400" y="5611660"/>
            <a:ext cx="988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https://worldpopulationreview.com/country-rankings/democracy-index-by-country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39674A-1E5A-A44B-800C-0D995D7C6E1B}"/>
              </a:ext>
            </a:extLst>
          </p:cNvPr>
          <p:cNvSpPr txBox="1"/>
          <p:nvPr/>
        </p:nvSpPr>
        <p:spPr>
          <a:xfrm>
            <a:off x="8003458" y="268420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45,3%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81A7A1-2425-2324-8656-AA0C800855C8}"/>
              </a:ext>
            </a:extLst>
          </p:cNvPr>
          <p:cNvSpPr txBox="1"/>
          <p:nvPr/>
        </p:nvSpPr>
        <p:spPr>
          <a:xfrm>
            <a:off x="7964265" y="3888111"/>
            <a:ext cx="8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54,7 %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6AD8AB3C-E0EB-4BE8-431B-A96648FAA5F0}"/>
                  </a:ext>
                </a:extLst>
              </p14:cNvPr>
              <p14:cNvContentPartPr/>
              <p14:nvPr/>
            </p14:nvContentPartPr>
            <p14:xfrm>
              <a:off x="7626975" y="2436155"/>
              <a:ext cx="1193400" cy="8802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6AD8AB3C-E0EB-4BE8-431B-A96648FAA5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9335" y="2418515"/>
                <a:ext cx="122904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9294EEC1-83E7-7AEA-336A-1A7EBC80D2F8}"/>
                  </a:ext>
                </a:extLst>
              </p14:cNvPr>
              <p14:cNvContentPartPr/>
              <p14:nvPr/>
            </p14:nvContentPartPr>
            <p14:xfrm>
              <a:off x="7668375" y="3755555"/>
              <a:ext cx="1201320" cy="8568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9294EEC1-83E7-7AEA-336A-1A7EBC80D2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50375" y="3737555"/>
                <a:ext cx="1236960" cy="89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F34B560F-5A6F-1C34-7E81-0424B5D42269}"/>
                  </a:ext>
                </a:extLst>
              </p14:cNvPr>
              <p14:cNvContentPartPr/>
              <p14:nvPr/>
            </p14:nvContentPartPr>
            <p14:xfrm>
              <a:off x="11680575" y="3795155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F34B560F-5A6F-1C34-7E81-0424B5D422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62575" y="377715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96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3897BEBF-D765-317C-FE02-DCD140715A69}"/>
              </a:ext>
            </a:extLst>
          </p:cNvPr>
          <p:cNvSpPr txBox="1">
            <a:spLocks/>
          </p:cNvSpPr>
          <p:nvPr/>
        </p:nvSpPr>
        <p:spPr>
          <a:xfrm rot="21053400">
            <a:off x="5027760" y="2798280"/>
            <a:ext cx="6886440" cy="98856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it-IT" i="1">
                <a:solidFill>
                  <a:srgbClr val="0084D1"/>
                </a:solidFill>
                <a:latin typeface="Arial Black"/>
              </a:rPr>
              <a:t>Democrazia</a:t>
            </a:r>
            <a:r>
              <a:rPr lang="it-IT" i="1">
                <a:solidFill>
                  <a:schemeClr val="dk1"/>
                </a:solidFill>
                <a:latin typeface="comic"/>
              </a:rPr>
              <a:t>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4">
            <a:extLst>
              <a:ext uri="{FF2B5EF4-FFF2-40B4-BE49-F238E27FC236}">
                <a16:creationId xmlns:a16="http://schemas.microsoft.com/office/drawing/2014/main" id="{CC76D750-B8C0-B6ED-5CA7-3AF9A95F662E}"/>
              </a:ext>
            </a:extLst>
          </p:cNvPr>
          <p:cNvSpPr/>
          <p:nvPr/>
        </p:nvSpPr>
        <p:spPr>
          <a:xfrm rot="20788200">
            <a:off x="-519840" y="3311640"/>
            <a:ext cx="688644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it-IT" sz="6000" b="0" i="1" u="none" strike="noStrike">
                <a:solidFill>
                  <a:srgbClr val="7E0021"/>
                </a:solidFill>
                <a:effectLst/>
                <a:uFillTx/>
                <a:latin typeface="Blackadder ITC"/>
                <a:ea typeface="DejaVu Sans"/>
              </a:rPr>
              <a:t>Democrazia</a:t>
            </a:r>
            <a:r>
              <a:rPr lang="it-IT" sz="6000" b="0" i="1" u="none" strike="noStrike">
                <a:solidFill>
                  <a:schemeClr val="dk1"/>
                </a:solidFill>
                <a:effectLst/>
                <a:uFillTx/>
                <a:latin typeface="Blackadder ITC"/>
                <a:ea typeface="DejaVu Sans"/>
              </a:rPr>
              <a:t> </a:t>
            </a:r>
            <a:endParaRPr lang="it-IT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10588E1-0586-C3F0-4D5F-536544A62D5E}"/>
              </a:ext>
            </a:extLst>
          </p:cNvPr>
          <p:cNvSpPr/>
          <p:nvPr/>
        </p:nvSpPr>
        <p:spPr>
          <a:xfrm>
            <a:off x="9000000" y="0"/>
            <a:ext cx="1410840" cy="30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590" b="0" i="1" u="none" strike="noStrike">
                <a:solidFill>
                  <a:srgbClr val="FF420E"/>
                </a:solidFill>
                <a:effectLst/>
                <a:uFillTx/>
                <a:latin typeface="comic"/>
                <a:ea typeface="DejaVu Sans"/>
              </a:rPr>
              <a:t>?</a:t>
            </a:r>
            <a:endParaRPr lang="it-IT" sz="205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5">
            <a:extLst>
              <a:ext uri="{FF2B5EF4-FFF2-40B4-BE49-F238E27FC236}">
                <a16:creationId xmlns:a16="http://schemas.microsoft.com/office/drawing/2014/main" id="{C9E3E372-9179-7292-8E03-7DE5BDCFAAC5}"/>
              </a:ext>
            </a:extLst>
          </p:cNvPr>
          <p:cNvSpPr/>
          <p:nvPr/>
        </p:nvSpPr>
        <p:spPr>
          <a:xfrm>
            <a:off x="360000" y="360000"/>
            <a:ext cx="688644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it-IT" sz="6000" b="0" i="1" u="none" strike="noStrike">
                <a:solidFill>
                  <a:srgbClr val="FF420E"/>
                </a:solidFill>
                <a:effectLst/>
                <a:uFillTx/>
                <a:latin typeface="comic"/>
                <a:ea typeface="DejaVu Sans"/>
              </a:rPr>
              <a:t>Democrazia </a:t>
            </a:r>
            <a:endParaRPr lang="it-IT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6">
            <a:extLst>
              <a:ext uri="{FF2B5EF4-FFF2-40B4-BE49-F238E27FC236}">
                <a16:creationId xmlns:a16="http://schemas.microsoft.com/office/drawing/2014/main" id="{D9E81A44-EDD9-C6FF-9E1B-AAC8BB071330}"/>
              </a:ext>
            </a:extLst>
          </p:cNvPr>
          <p:cNvSpPr/>
          <p:nvPr/>
        </p:nvSpPr>
        <p:spPr>
          <a:xfrm rot="372000">
            <a:off x="2831760" y="1439280"/>
            <a:ext cx="688644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it-IT" sz="6000" b="0" i="1" u="none" strike="noStrike">
                <a:solidFill>
                  <a:srgbClr val="579D1C"/>
                </a:solidFill>
                <a:effectLst/>
                <a:uFillTx/>
                <a:latin typeface="Bahnschrift"/>
                <a:ea typeface="DejaVu Sans"/>
              </a:rPr>
              <a:t>Democrazia</a:t>
            </a:r>
            <a:r>
              <a:rPr lang="it-IT" sz="6000" b="0" i="1" u="none" strike="noStrike">
                <a:solidFill>
                  <a:schemeClr val="dk1"/>
                </a:solidFill>
                <a:effectLst/>
                <a:uFillTx/>
                <a:latin typeface="Bahnschrift"/>
                <a:ea typeface="DejaVu Sans"/>
              </a:rPr>
              <a:t> </a:t>
            </a:r>
            <a:endParaRPr lang="it-IT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7">
            <a:extLst>
              <a:ext uri="{FF2B5EF4-FFF2-40B4-BE49-F238E27FC236}">
                <a16:creationId xmlns:a16="http://schemas.microsoft.com/office/drawing/2014/main" id="{4B78CBBA-6B39-2052-AE4B-E98DD5E8E020}"/>
              </a:ext>
            </a:extLst>
          </p:cNvPr>
          <p:cNvSpPr/>
          <p:nvPr/>
        </p:nvSpPr>
        <p:spPr>
          <a:xfrm>
            <a:off x="3552840" y="3870720"/>
            <a:ext cx="688644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it-IT" sz="6000" b="1" i="1" u="none" strike="noStrike">
                <a:solidFill>
                  <a:schemeClr val="dk1"/>
                </a:solidFill>
                <a:effectLst/>
                <a:uFillTx/>
                <a:latin typeface="Edwardian Script ITC"/>
                <a:ea typeface="DejaVu Sans"/>
              </a:rPr>
              <a:t>Democrazia</a:t>
            </a:r>
            <a:r>
              <a:rPr lang="it-IT" sz="6000" b="0" i="1" u="none" strike="noStrike">
                <a:solidFill>
                  <a:schemeClr val="dk1"/>
                </a:solidFill>
                <a:effectLst/>
                <a:uFillTx/>
                <a:latin typeface="Edwardian Script ITC"/>
                <a:ea typeface="DejaVu Sans"/>
              </a:rPr>
              <a:t> </a:t>
            </a:r>
            <a:endParaRPr lang="it-IT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8">
            <a:extLst>
              <a:ext uri="{FF2B5EF4-FFF2-40B4-BE49-F238E27FC236}">
                <a16:creationId xmlns:a16="http://schemas.microsoft.com/office/drawing/2014/main" id="{F9423D28-E2B5-B9AD-B85E-F4EB604DBC1F}"/>
              </a:ext>
            </a:extLst>
          </p:cNvPr>
          <p:cNvSpPr/>
          <p:nvPr/>
        </p:nvSpPr>
        <p:spPr>
          <a:xfrm>
            <a:off x="2520000" y="5400000"/>
            <a:ext cx="688644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it-IT" sz="6000" b="0" i="1" u="none" strike="noStrike">
                <a:solidFill>
                  <a:srgbClr val="4B1F6F"/>
                </a:solidFill>
                <a:effectLst/>
                <a:uFillTx/>
                <a:latin typeface="Cascadia Mono"/>
                <a:ea typeface="DejaVu Sans"/>
              </a:rPr>
              <a:t>Democrazia</a:t>
            </a:r>
            <a:r>
              <a:rPr lang="it-IT" sz="6000" b="0" i="1" u="none" strike="noStrike">
                <a:solidFill>
                  <a:schemeClr val="dk1"/>
                </a:solidFill>
                <a:effectLst/>
                <a:uFillTx/>
                <a:latin typeface="comic"/>
                <a:ea typeface="DejaVu Sans"/>
              </a:rPr>
              <a:t> </a:t>
            </a:r>
            <a:endParaRPr lang="it-IT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365BF6A-6B10-97DF-EC69-EDA738F75A8D}"/>
              </a:ext>
            </a:extLst>
          </p:cNvPr>
          <p:cNvSpPr/>
          <p:nvPr/>
        </p:nvSpPr>
        <p:spPr>
          <a:xfrm rot="19682400">
            <a:off x="431280" y="960480"/>
            <a:ext cx="1315080" cy="299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590" b="0" i="1" u="none" strike="noStrike">
                <a:solidFill>
                  <a:srgbClr val="FFD320"/>
                </a:solidFill>
                <a:effectLst/>
                <a:uFillTx/>
                <a:latin typeface="comic"/>
                <a:ea typeface="DejaVu Sans"/>
              </a:rPr>
              <a:t>?</a:t>
            </a:r>
            <a:endParaRPr lang="it-IT" sz="205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98423F-FF99-D26C-B839-70C7744E951B}"/>
              </a:ext>
            </a:extLst>
          </p:cNvPr>
          <p:cNvSpPr/>
          <p:nvPr/>
        </p:nvSpPr>
        <p:spPr>
          <a:xfrm>
            <a:off x="3960000" y="2941200"/>
            <a:ext cx="1315080" cy="299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590" b="0" i="1" u="none" strike="noStrike" dirty="0">
                <a:solidFill>
                  <a:srgbClr val="314004"/>
                </a:solidFill>
                <a:effectLst/>
                <a:uFillTx/>
                <a:latin typeface="comic"/>
                <a:ea typeface="DejaVu Sans"/>
              </a:rPr>
              <a:t>?</a:t>
            </a:r>
            <a:endParaRPr lang="it-IT" sz="205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F339D53-BACD-4F81-6B1C-D908920D0C33}"/>
              </a:ext>
            </a:extLst>
          </p:cNvPr>
          <p:cNvSpPr/>
          <p:nvPr/>
        </p:nvSpPr>
        <p:spPr>
          <a:xfrm>
            <a:off x="10204200" y="3240000"/>
            <a:ext cx="1315080" cy="299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590" b="0" i="1" u="none" strike="noStrike">
                <a:solidFill>
                  <a:srgbClr val="7E0021"/>
                </a:solidFill>
                <a:effectLst/>
                <a:uFillTx/>
                <a:latin typeface="comic"/>
                <a:ea typeface="DejaVu Sans"/>
              </a:rPr>
              <a:t>?</a:t>
            </a:r>
            <a:endParaRPr lang="it-IT" sz="205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" name="Immagine 3">
            <a:extLst>
              <a:ext uri="{FF2B5EF4-FFF2-40B4-BE49-F238E27FC236}">
                <a16:creationId xmlns:a16="http://schemas.microsoft.com/office/drawing/2014/main" id="{7DE4BD37-2D0E-FAA3-E735-15BCA90279F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2164" y="5549030"/>
            <a:ext cx="1778088" cy="1088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11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E98BF18-F5C0-D8B5-C6CD-F76D26B1B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118861"/>
              </p:ext>
            </p:extLst>
          </p:nvPr>
        </p:nvGraphicFramePr>
        <p:xfrm>
          <a:off x="372960" y="990720"/>
          <a:ext cx="11520000" cy="5403960"/>
        </p:xfrm>
        <a:graphic>
          <a:graphicData uri="http://schemas.openxmlformats.org/drawingml/2006/table">
            <a:tbl>
              <a:tblPr/>
              <a:tblGrid>
                <a:gridCol w="15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Democrazie complete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 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(punteggio da 8 a 10): 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Democrazie imperfette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 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(punteggio da 6 a 7,99):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Regimi ibridi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 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(punteggio da 4 a 5,99):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Regimi autoritari</a:t>
                      </a: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 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(punteggio inferiore a 4): 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ELEZIONI E PLURALISMO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le elezioni sono libere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le elezioni sono libere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irregolarità nelle elezioni che non sono quindi libere,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le elezioni (se ci sono) non sono assolutamente libere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pluralismo politico è assente o è estremamente limitato.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LIBERTÀ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le libertà civili e politiche di base  sono rispettate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le libertà civili e politiche di base  sono rispettate, 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uFillTx/>
                          <a:latin typeface="Alef"/>
                        </a:rPr>
                        <a:t>ma con problemi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uFillTx/>
                        <a:latin typeface="+mn-lt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governi che mettono pressione all'opposizione,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DED52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 le violazioni e gli abusi sulle libertà civili sono all'ordine del giorno,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CONTRAPPESI AL GOVERNO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valido sistema di pesi e contrappesi di governo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  <a:latin typeface="Alef"/>
                        </a:rPr>
                        <a:t>Contrappesi deboli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lef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lef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MAGISTRATURA INDIPENDENTE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magistratura indipendente,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magistratura indipendente,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lef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non indipendente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debole principio di legalità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DED52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 subordinata al governo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FUNZIONAMENTO DEL GOVERNO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governi che funzionano in maniera adeguata 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problemi nel funzionamento del governo. corruzione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corruzione estesa,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problemi nel funzionamento del governo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lef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INFORMAZIONE E CENSURA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media/informazione diversificati e indipendenti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  <a:latin typeface="Alef"/>
                        </a:rPr>
                        <a:t>Parziali violazione della libertà d'informazione</a:t>
                      </a:r>
                      <a:endParaRPr lang="it-IT" sz="1200" b="0" u="none" strike="noStrike" dirty="0"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le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Controllo e pressione sui media 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  <a:ea typeface="Alef"/>
                        </a:rPr>
                        <a:t>i media sono controllati dallo Stato o da gruppi associati al regime,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FillTx/>
                          <a:latin typeface="Alef"/>
                          <a:ea typeface="Alef"/>
                        </a:rPr>
                        <a:t>la censura è onnipresente e sopprime ogni critica che interessi il governo</a:t>
                      </a:r>
                      <a:endParaRPr lang="it-IT" sz="1200" b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DIRITTI SANCITI/REALI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Diritti reali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distanza tra diritti sanciti e reali 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u="none" strike="noStrike" kern="1200" dirty="0">
                        <a:solidFill>
                          <a:srgbClr val="000000"/>
                        </a:solidFill>
                        <a:effectLst/>
                        <a:uFillTx/>
                        <a:latin typeface="Alef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kern="1200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  <a:ea typeface="+mn-ea"/>
                          <a:cs typeface="+mn-cs"/>
                        </a:rPr>
                        <a:t>scarsa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 democrazia reale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DED52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PARTECIPAZIONE</a:t>
                      </a:r>
                      <a:endParaRPr lang="it-IT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Buona partecipazione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FillTx/>
                          <a:latin typeface="Alef"/>
                        </a:rPr>
                        <a:t>bassi livelli di partecipazione nella vita politica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lef"/>
                        </a:rPr>
                        <a:t> 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DED52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lef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0ADF383-E1F1-E0A4-9047-5BB646A0E0C5}"/>
                  </a:ext>
                </a:extLst>
              </p14:cNvPr>
              <p14:cNvContentPartPr/>
              <p14:nvPr/>
            </p14:nvContentPartPr>
            <p14:xfrm>
              <a:off x="3936720" y="3014920"/>
              <a:ext cx="1192320" cy="586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0ADF383-E1F1-E0A4-9047-5BB646A0E0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9080" y="2997280"/>
                <a:ext cx="1227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A69AC51-BFBA-9390-30E5-2FF1EB9927AC}"/>
                  </a:ext>
                </a:extLst>
              </p14:cNvPr>
              <p14:cNvContentPartPr/>
              <p14:nvPr/>
            </p14:nvContentPartPr>
            <p14:xfrm>
              <a:off x="3936720" y="4945240"/>
              <a:ext cx="1636200" cy="781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A69AC51-BFBA-9390-30E5-2FF1EB9927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9080" y="4927600"/>
                <a:ext cx="16718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3DA0FC9-03B5-C4A0-CE55-566B6C173AA6}"/>
                  </a:ext>
                </a:extLst>
              </p14:cNvPr>
              <p14:cNvContentPartPr/>
              <p14:nvPr/>
            </p14:nvContentPartPr>
            <p14:xfrm>
              <a:off x="4806480" y="4120120"/>
              <a:ext cx="654120" cy="892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3DA0FC9-03B5-C4A0-CE55-566B6C173A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8840" y="4102480"/>
                <a:ext cx="6897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C741EFF-68F6-3568-E0DF-41B51D6F0664}"/>
                  </a:ext>
                </a:extLst>
              </p14:cNvPr>
              <p14:cNvContentPartPr/>
              <p14:nvPr/>
            </p14:nvContentPartPr>
            <p14:xfrm>
              <a:off x="4317600" y="5727400"/>
              <a:ext cx="1294560" cy="1591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C741EFF-68F6-3568-E0DF-41B51D6F06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9960" y="5709760"/>
                <a:ext cx="1330200" cy="1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663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BF79F5-C7EB-5C9E-35FB-9BEFE666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1" y="372299"/>
            <a:ext cx="7426254" cy="63040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4DEE65-62BC-1950-3DDD-D7C492B55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00" y="583094"/>
            <a:ext cx="3902356" cy="37253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7EBB1E-4A23-5026-6BD1-7814BFC59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027" y="4609076"/>
            <a:ext cx="1694122" cy="19550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E3D561-FB8B-FCA2-8191-44EC6CA854A5}"/>
              </a:ext>
            </a:extLst>
          </p:cNvPr>
          <p:cNvSpPr txBox="1"/>
          <p:nvPr/>
        </p:nvSpPr>
        <p:spPr>
          <a:xfrm>
            <a:off x="9512275" y="4926904"/>
            <a:ext cx="2349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Italia:</a:t>
            </a:r>
          </a:p>
          <a:p>
            <a:r>
              <a:rPr lang="it-IT" i="1" dirty="0"/>
              <a:t>Democrazia imperfetta 7.01-8</a:t>
            </a:r>
          </a:p>
        </p:txBody>
      </p:sp>
    </p:spTree>
    <p:extLst>
      <p:ext uri="{BB962C8B-B14F-4D97-AF65-F5344CB8AC3E}">
        <p14:creationId xmlns:p14="http://schemas.microsoft.com/office/powerpoint/2010/main" val="2484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2B2A02-C7D6-E7E7-6547-B754B696DAD5}"/>
              </a:ext>
            </a:extLst>
          </p:cNvPr>
          <p:cNvSpPr txBox="1"/>
          <p:nvPr/>
        </p:nvSpPr>
        <p:spPr>
          <a:xfrm>
            <a:off x="1052973" y="361270"/>
            <a:ext cx="49677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La democrazia si regge sulla promessa fondamentale di uguaglianza e giustizia sociale.</a:t>
            </a:r>
          </a:p>
          <a:p>
            <a:pPr algn="ctr"/>
            <a:endParaRPr lang="it-IT" b="1" dirty="0"/>
          </a:p>
          <a:p>
            <a:pPr algn="ctr"/>
            <a:r>
              <a:rPr lang="it-IT" sz="4400" b="1" dirty="0">
                <a:highlight>
                  <a:srgbClr val="FFFF00"/>
                </a:highlight>
              </a:rPr>
              <a:t>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132C74-3A74-56FE-E0C9-286B49D2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126" y="2338728"/>
            <a:ext cx="3989415" cy="363514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03764EE-192E-8281-272E-CB5CCD42C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59" y="3238500"/>
            <a:ext cx="5079981" cy="34956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B27921-6040-CBA1-8A1C-E23EF5D9764C}"/>
              </a:ext>
            </a:extLst>
          </p:cNvPr>
          <p:cNvSpPr txBox="1"/>
          <p:nvPr/>
        </p:nvSpPr>
        <p:spPr>
          <a:xfrm>
            <a:off x="7002049" y="361270"/>
            <a:ext cx="4496844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/>
              <a:t>In Italia il 5% della popolazione detiene circa il 46% del patrimonio nazionale, e il 10% possiede oltre il 60%. </a:t>
            </a:r>
          </a:p>
          <a:p>
            <a:pPr algn="r"/>
            <a:r>
              <a:rPr lang="it-IT" dirty="0"/>
              <a:t>Fonte: Bankitalia</a:t>
            </a:r>
          </a:p>
        </p:txBody>
      </p:sp>
    </p:spTree>
    <p:extLst>
      <p:ext uri="{BB962C8B-B14F-4D97-AF65-F5344CB8AC3E}">
        <p14:creationId xmlns:p14="http://schemas.microsoft.com/office/powerpoint/2010/main" val="38347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42D287DC-F379-3C52-BA9D-E1AD760DCFA6}"/>
              </a:ext>
            </a:extLst>
          </p:cNvPr>
          <p:cNvSpPr/>
          <p:nvPr/>
        </p:nvSpPr>
        <p:spPr>
          <a:xfrm>
            <a:off x="1980000" y="720000"/>
            <a:ext cx="7739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Come smontare una democrazia</a:t>
            </a:r>
            <a:endParaRPr lang="it-IT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139013-BD07-53ED-3980-01EC56ED5BF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4360" y="1504080"/>
            <a:ext cx="3355200" cy="335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57DE66E-7EE5-F1CC-B073-B41FA84A669C}"/>
              </a:ext>
            </a:extLst>
          </p:cNvPr>
          <p:cNvPicPr/>
          <p:nvPr/>
        </p:nvPicPr>
        <p:blipFill>
          <a:blip r:embed="rId3"/>
          <a:srcRect l="48712" r="2888" b="59045"/>
          <a:stretch/>
        </p:blipFill>
        <p:spPr>
          <a:xfrm rot="618600">
            <a:off x="8063280" y="2014200"/>
            <a:ext cx="2502000" cy="119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188F89-BB53-AF4B-D8B1-7F0CCC0BAFF1}"/>
              </a:ext>
            </a:extLst>
          </p:cNvPr>
          <p:cNvPicPr/>
          <p:nvPr/>
        </p:nvPicPr>
        <p:blipFill>
          <a:blip r:embed="rId3"/>
          <a:srcRect r="52205" b="50500"/>
          <a:stretch/>
        </p:blipFill>
        <p:spPr>
          <a:xfrm rot="812400">
            <a:off x="4907880" y="1619640"/>
            <a:ext cx="2470680" cy="143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48FBF2-DE6B-73A2-273B-06E770C37055}"/>
              </a:ext>
            </a:extLst>
          </p:cNvPr>
          <p:cNvPicPr/>
          <p:nvPr/>
        </p:nvPicPr>
        <p:blipFill>
          <a:blip r:embed="rId3"/>
          <a:srcRect t="48484" r="52205" b="12"/>
          <a:stretch/>
        </p:blipFill>
        <p:spPr>
          <a:xfrm rot="20648400">
            <a:off x="4691160" y="3908520"/>
            <a:ext cx="2470680" cy="1497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5793E1F-4028-7D78-FC57-5F262C89AFF8}"/>
              </a:ext>
            </a:extLst>
          </p:cNvPr>
          <p:cNvPicPr/>
          <p:nvPr/>
        </p:nvPicPr>
        <p:blipFill>
          <a:blip r:embed="rId3"/>
          <a:srcRect l="48712" t="36939"/>
          <a:stretch/>
        </p:blipFill>
        <p:spPr>
          <a:xfrm rot="21577800">
            <a:off x="7882560" y="3523320"/>
            <a:ext cx="2651400" cy="183348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0854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5300CEB9-A0BA-DC0A-BDBC-921034C6932C}"/>
              </a:ext>
            </a:extLst>
          </p:cNvPr>
          <p:cNvSpPr/>
          <p:nvPr/>
        </p:nvSpPr>
        <p:spPr>
          <a:xfrm>
            <a:off x="2340720" y="959917"/>
            <a:ext cx="791244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20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In una fase di declino economico e conseguente confusione sociale è più facile dar voce a istanze populiste, sfruttare il malcontento  indicando  falsi obiettivi e facili soluzioni</a:t>
            </a:r>
            <a:endParaRPr lang="it-IT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E2FEC492-D3F2-13B5-004C-98AF2E7AB314}"/>
              </a:ext>
            </a:extLst>
          </p:cNvPr>
          <p:cNvSpPr/>
          <p:nvPr/>
        </p:nvSpPr>
        <p:spPr>
          <a:xfrm>
            <a:off x="720000" y="2239200"/>
            <a:ext cx="11153880" cy="829543"/>
          </a:xfrm>
          <a:prstGeom prst="rect">
            <a:avLst/>
          </a:prstGeom>
          <a:noFill/>
          <a:ln w="3816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Leader che sappiano aggregare questa confusione sociale e indirizzarla verso «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un nemico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» che può essere a seconda del momento, l’immigrato piuttosto che la burocrazia o la magistratura.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Un leader che  dice di  parlare in nome del popolo. (</a:t>
            </a:r>
            <a:r>
              <a:rPr lang="it-IT" sz="16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ovvero criticare il leader è criticare il popolo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)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71BBD92-C0F3-F68C-3D17-028F6754CDD3}"/>
              </a:ext>
            </a:extLst>
          </p:cNvPr>
          <p:cNvSpPr/>
          <p:nvPr/>
        </p:nvSpPr>
        <p:spPr>
          <a:xfrm>
            <a:off x="720000" y="3594960"/>
            <a:ext cx="10158480" cy="1321985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Utilizzo dei social come strumento per dar voce ed alimentare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la rabbia sociale    </a:t>
            </a:r>
            <a:endParaRPr lang="it-IT" sz="1600" b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 social creano «un’illusione di azione che esaurisce l’energia politica senza conseguenze concrete.      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Esprimere rabbia sui social consuma questa energia in bolle  autoreferenziali.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BB9F8B3C-AB1D-3CA7-D844-422EF8065FEF}"/>
              </a:ext>
            </a:extLst>
          </p:cNvPr>
          <p:cNvSpPr/>
          <p:nvPr/>
        </p:nvSpPr>
        <p:spPr>
          <a:xfrm>
            <a:off x="720000" y="5605920"/>
            <a:ext cx="10799280" cy="337100"/>
          </a:xfrm>
          <a:prstGeom prst="rect">
            <a:avLst/>
          </a:prstGeom>
          <a:noFill/>
          <a:ln w="3816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La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manipolazione delle informazioni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: negare i dati (  credere è più importante di sapere), Fake news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137271AB-2F76-D447-E66F-2E8A37730B6B}"/>
              </a:ext>
            </a:extLst>
          </p:cNvPr>
          <p:cNvSpPr/>
          <p:nvPr/>
        </p:nvSpPr>
        <p:spPr>
          <a:xfrm>
            <a:off x="360000" y="180000"/>
            <a:ext cx="7739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Come smontare una democrazia</a:t>
            </a:r>
            <a:endParaRPr lang="it-IT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90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0">
            <a:extLst>
              <a:ext uri="{FF2B5EF4-FFF2-40B4-BE49-F238E27FC236}">
                <a16:creationId xmlns:a16="http://schemas.microsoft.com/office/drawing/2014/main" id="{014F14B4-7434-D5ED-544E-FEEF4D759446}"/>
              </a:ext>
            </a:extLst>
          </p:cNvPr>
          <p:cNvSpPr/>
          <p:nvPr/>
        </p:nvSpPr>
        <p:spPr>
          <a:xfrm>
            <a:off x="1260000" y="1519200"/>
            <a:ext cx="9046440" cy="1075764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E’ normalizzata l’assenza di vergogna e l’assenza di compassione : il «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cattivismo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» 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La relazione tra la post-verità e la vergogna è molto importante: i leader mentono, la gente lo sa, ma continuano a sostenerli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CasellaDiTesto 22">
            <a:extLst>
              <a:ext uri="{FF2B5EF4-FFF2-40B4-BE49-F238E27FC236}">
                <a16:creationId xmlns:a16="http://schemas.microsoft.com/office/drawing/2014/main" id="{26D3E407-5506-0FE1-F97E-7FA4B092929D}"/>
              </a:ext>
            </a:extLst>
          </p:cNvPr>
          <p:cNvSpPr/>
          <p:nvPr/>
        </p:nvSpPr>
        <p:spPr>
          <a:xfrm>
            <a:off x="1260000" y="3139200"/>
            <a:ext cx="9046440" cy="829543"/>
          </a:xfrm>
          <a:prstGeom prst="rect">
            <a:avLst/>
          </a:prstGeom>
          <a:noFill/>
          <a:ln w="3816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Sminuire e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depotenziare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i sistemi giuridici e giudiziari  e in generale ogni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strumento di controllo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: 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tutto deve essere subordinato al  leader « che parla in nome del popolo»  </a:t>
            </a:r>
            <a:endParaRPr lang="it-IT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CasellaDiTesto 23">
            <a:extLst>
              <a:ext uri="{FF2B5EF4-FFF2-40B4-BE49-F238E27FC236}">
                <a16:creationId xmlns:a16="http://schemas.microsoft.com/office/drawing/2014/main" id="{5C7F68D4-5BBD-F419-9312-B011BABC634F}"/>
              </a:ext>
            </a:extLst>
          </p:cNvPr>
          <p:cNvSpPr/>
          <p:nvPr/>
        </p:nvSpPr>
        <p:spPr>
          <a:xfrm>
            <a:off x="2976750" y="4320411"/>
            <a:ext cx="7019280" cy="33710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Denigrazione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e  limitazione o repressione  del </a:t>
            </a:r>
            <a:r>
              <a:rPr lang="it-IT" sz="16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dissenso </a:t>
            </a:r>
            <a:endParaRPr lang="it-IT" sz="1600" b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Arial"/>
            </a:endParaRPr>
          </a:p>
        </p:txBody>
      </p:sp>
      <p:sp>
        <p:nvSpPr>
          <p:cNvPr id="5" name="CasellaDiTesto 14">
            <a:extLst>
              <a:ext uri="{FF2B5EF4-FFF2-40B4-BE49-F238E27FC236}">
                <a16:creationId xmlns:a16="http://schemas.microsoft.com/office/drawing/2014/main" id="{81329140-628C-528F-1786-792D98B6F14D}"/>
              </a:ext>
            </a:extLst>
          </p:cNvPr>
          <p:cNvSpPr/>
          <p:nvPr/>
        </p:nvSpPr>
        <p:spPr>
          <a:xfrm>
            <a:off x="360000" y="180000"/>
            <a:ext cx="7739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Come smontare una democrazia</a:t>
            </a:r>
            <a:endParaRPr lang="it-IT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D3968C-1DC9-7128-37D2-61F81C1DB177}"/>
              </a:ext>
            </a:extLst>
          </p:cNvPr>
          <p:cNvSpPr txBox="1"/>
          <p:nvPr/>
        </p:nvSpPr>
        <p:spPr>
          <a:xfrm>
            <a:off x="2352675" y="5338800"/>
            <a:ext cx="7953765" cy="40011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00" b="0" u="none" strike="noStrike" dirty="0">
                <a:effectLst/>
                <a:highlight>
                  <a:srgbClr val="FFFF00"/>
                </a:highlight>
                <a:uFillTx/>
                <a:latin typeface="Alef"/>
              </a:rPr>
              <a:t>bassi livelli di partecipazione </a:t>
            </a:r>
            <a:r>
              <a:rPr lang="it-IT" sz="2000" b="0" u="none" strike="noStrike" dirty="0">
                <a:effectLst/>
                <a:uFillTx/>
                <a:latin typeface="Alef"/>
              </a:rPr>
              <a:t>alla vita politica, astensionismo </a:t>
            </a:r>
            <a:endParaRPr lang="it-IT" sz="2000" b="0" u="none" strike="noStrike" dirty="0"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3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1A26AB61-C407-F9CE-2146-8FB84FEE8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5469219"/>
              </p:ext>
            </p:extLst>
          </p:nvPr>
        </p:nvGraphicFramePr>
        <p:xfrm>
          <a:off x="335177" y="1376516"/>
          <a:ext cx="7711543" cy="436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CA1BF0-7B1A-300B-715E-6FC7ACD4B8F9}"/>
              </a:ext>
            </a:extLst>
          </p:cNvPr>
          <p:cNvSpPr txBox="1"/>
          <p:nvPr/>
        </p:nvSpPr>
        <p:spPr>
          <a:xfrm>
            <a:off x="1425626" y="528097"/>
            <a:ext cx="7187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La forza della democrazia è nella partecipazione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C77190-7132-431A-50AB-CA77525E8857}"/>
              </a:ext>
            </a:extLst>
          </p:cNvPr>
          <p:cNvSpPr txBox="1"/>
          <p:nvPr/>
        </p:nvSpPr>
        <p:spPr>
          <a:xfrm>
            <a:off x="8168692" y="1155338"/>
            <a:ext cx="3756958" cy="52168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FFFF00"/>
                </a:highlight>
              </a:rPr>
              <a:t>Elezioni 2022</a:t>
            </a:r>
          </a:p>
          <a:p>
            <a:endParaRPr lang="it-IT" dirty="0"/>
          </a:p>
          <a:p>
            <a:r>
              <a:rPr lang="it-IT" dirty="0"/>
              <a:t>Corpo elettorale: </a:t>
            </a:r>
            <a:r>
              <a:rPr lang="it-IT" b="1" dirty="0"/>
              <a:t>46 120 143</a:t>
            </a:r>
          </a:p>
          <a:p>
            <a:r>
              <a:rPr lang="it-IT" dirty="0"/>
              <a:t>Votanti:                     </a:t>
            </a:r>
            <a:r>
              <a:rPr lang="it-IT" b="1" dirty="0"/>
              <a:t>29 413 657</a:t>
            </a:r>
          </a:p>
          <a:p>
            <a:r>
              <a:rPr lang="it-IT" dirty="0">
                <a:solidFill>
                  <a:srgbClr val="00B050"/>
                </a:solidFill>
              </a:rPr>
              <a:t>Bianche/nulle:         </a:t>
            </a:r>
            <a:r>
              <a:rPr lang="it-IT" b="1" dirty="0">
                <a:solidFill>
                  <a:srgbClr val="00B050"/>
                </a:solidFill>
              </a:rPr>
              <a:t>1 315 461</a:t>
            </a:r>
          </a:p>
          <a:p>
            <a:endParaRPr lang="it-IT" sz="900" b="1" dirty="0"/>
          </a:p>
          <a:p>
            <a:r>
              <a:rPr lang="it-IT" dirty="0"/>
              <a:t>Voti validi:               </a:t>
            </a:r>
            <a:r>
              <a:rPr lang="it-IT" b="1" dirty="0">
                <a:highlight>
                  <a:srgbClr val="00FF00"/>
                </a:highlight>
              </a:rPr>
              <a:t>28 098 196</a:t>
            </a:r>
          </a:p>
          <a:p>
            <a:endParaRPr lang="it-IT" sz="1200" dirty="0"/>
          </a:p>
          <a:p>
            <a:r>
              <a:rPr lang="it-IT" sz="1200" dirty="0"/>
              <a:t>                                                        </a:t>
            </a:r>
          </a:p>
          <a:p>
            <a:endParaRPr lang="it-IT" sz="1200" dirty="0"/>
          </a:p>
          <a:p>
            <a:r>
              <a:rPr lang="it-IT" dirty="0" err="1"/>
              <a:t>Cdx</a:t>
            </a:r>
            <a:r>
              <a:rPr lang="it-IT" dirty="0"/>
              <a:t>: 12 305 014     43,47 %</a:t>
            </a:r>
          </a:p>
          <a:p>
            <a:endParaRPr lang="it-IT" dirty="0"/>
          </a:p>
          <a:p>
            <a:r>
              <a:rPr lang="it-IT" dirty="0" err="1"/>
              <a:t>Csx</a:t>
            </a:r>
            <a:r>
              <a:rPr lang="it-IT" dirty="0"/>
              <a:t>:  7 340 096        26,12%    </a:t>
            </a:r>
            <a:endParaRPr lang="it-IT" dirty="0">
              <a:highlight>
                <a:srgbClr val="00FFFF"/>
              </a:highlight>
            </a:endParaRPr>
          </a:p>
          <a:p>
            <a:endParaRPr lang="it-IT" dirty="0"/>
          </a:p>
          <a:p>
            <a:r>
              <a:rPr lang="it-IT" dirty="0"/>
              <a:t>M5s: 4 335 494        15,43%       </a:t>
            </a:r>
            <a:endParaRPr lang="it-IT" dirty="0">
              <a:highlight>
                <a:srgbClr val="00FFFF"/>
              </a:highlight>
            </a:endParaRPr>
          </a:p>
          <a:p>
            <a:endParaRPr lang="it-IT" dirty="0"/>
          </a:p>
          <a:p>
            <a:r>
              <a:rPr lang="it-IT" dirty="0" err="1"/>
              <a:t>Az-Iv</a:t>
            </a:r>
            <a:r>
              <a:rPr lang="it-IT" dirty="0"/>
              <a:t>: 2 186 505         7,78%       </a:t>
            </a:r>
          </a:p>
          <a:p>
            <a:endParaRPr lang="it-IT" dirty="0"/>
          </a:p>
          <a:p>
            <a:r>
              <a:rPr lang="it-IT" dirty="0"/>
              <a:t>Altri: 1 931 087           6,87%       </a:t>
            </a:r>
            <a:endParaRPr lang="it-IT" dirty="0">
              <a:highlight>
                <a:srgbClr val="00FFFF"/>
              </a:highlight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E1C976-7749-EC6B-4AE7-78B50D83C895}"/>
              </a:ext>
            </a:extLst>
          </p:cNvPr>
          <p:cNvSpPr txBox="1"/>
          <p:nvPr/>
        </p:nvSpPr>
        <p:spPr>
          <a:xfrm>
            <a:off x="266350" y="6128792"/>
            <a:ext cx="24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Fonte: Min. dell’Interno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7AA257-170C-F867-9851-2859FC95D616}"/>
              </a:ext>
            </a:extLst>
          </p:cNvPr>
          <p:cNvSpPr txBox="1"/>
          <p:nvPr/>
        </p:nvSpPr>
        <p:spPr>
          <a:xfrm>
            <a:off x="11069365" y="3543469"/>
            <a:ext cx="856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00FFFF"/>
                </a:highlight>
              </a:rPr>
              <a:t>26,7%</a:t>
            </a:r>
          </a:p>
          <a:p>
            <a:endParaRPr lang="it-IT" dirty="0">
              <a:highlight>
                <a:srgbClr val="00FFFF"/>
              </a:highlight>
            </a:endParaRPr>
          </a:p>
          <a:p>
            <a:r>
              <a:rPr lang="it-IT" dirty="0">
                <a:highlight>
                  <a:srgbClr val="00FFFF"/>
                </a:highlight>
              </a:rPr>
              <a:t>15,9%</a:t>
            </a:r>
          </a:p>
          <a:p>
            <a:endParaRPr lang="it-IT" dirty="0">
              <a:highlight>
                <a:srgbClr val="00FFFF"/>
              </a:highlight>
            </a:endParaRPr>
          </a:p>
          <a:p>
            <a:r>
              <a:rPr lang="it-IT" dirty="0">
                <a:highlight>
                  <a:srgbClr val="00FFFF"/>
                </a:highlight>
              </a:rPr>
              <a:t>9,4%</a:t>
            </a:r>
          </a:p>
          <a:p>
            <a:endParaRPr lang="it-IT" dirty="0">
              <a:highlight>
                <a:srgbClr val="00FFFF"/>
              </a:highlight>
            </a:endParaRPr>
          </a:p>
          <a:p>
            <a:r>
              <a:rPr lang="it-IT" dirty="0">
                <a:highlight>
                  <a:srgbClr val="00FFFF"/>
                </a:highlight>
              </a:rPr>
              <a:t>4,7%</a:t>
            </a:r>
          </a:p>
          <a:p>
            <a:endParaRPr lang="it-IT" dirty="0">
              <a:highlight>
                <a:srgbClr val="00FFFF"/>
              </a:highlight>
            </a:endParaRPr>
          </a:p>
          <a:p>
            <a:r>
              <a:rPr lang="it-IT" dirty="0">
                <a:highlight>
                  <a:srgbClr val="00FFFF"/>
                </a:highlight>
              </a:rPr>
              <a:t>4,2%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6C9B09-E6B0-0325-2D9E-B771E1A6E566}"/>
              </a:ext>
            </a:extLst>
          </p:cNvPr>
          <p:cNvSpPr txBox="1"/>
          <p:nvPr/>
        </p:nvSpPr>
        <p:spPr>
          <a:xfrm>
            <a:off x="10982167" y="3069277"/>
            <a:ext cx="103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% </a:t>
            </a:r>
            <a:r>
              <a:rPr lang="it-IT" sz="1200" dirty="0"/>
              <a:t>sul Corpo elettorale</a:t>
            </a:r>
          </a:p>
        </p:txBody>
      </p:sp>
    </p:spTree>
    <p:extLst>
      <p:ext uri="{BB962C8B-B14F-4D97-AF65-F5344CB8AC3E}">
        <p14:creationId xmlns:p14="http://schemas.microsoft.com/office/powerpoint/2010/main" val="27071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0" descr="Immagine che contiene clipart, simbolo, cartone animato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7845180A-0A6E-F079-E1E8-1CF94CEFE9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072080" y="1679114"/>
            <a:ext cx="5001840" cy="486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4B689E5D-4CD9-4A7C-0E87-9914992B4FBB}"/>
              </a:ext>
            </a:extLst>
          </p:cNvPr>
          <p:cNvSpPr/>
          <p:nvPr/>
        </p:nvSpPr>
        <p:spPr>
          <a:xfrm>
            <a:off x="6826200" y="462674"/>
            <a:ext cx="536580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8000" b="0" u="none" strike="noStrike" dirty="0">
                <a:solidFill>
                  <a:schemeClr val="dk1"/>
                </a:solidFill>
                <a:effectLst/>
                <a:uFillTx/>
                <a:latin typeface="Chiller"/>
                <a:ea typeface="DejaVu Sans"/>
              </a:rPr>
              <a:t>Restiamo umani!</a:t>
            </a:r>
            <a:endParaRPr lang="it-IT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51EEE8-CE61-B4DF-18F9-7CAFF4891BEE}"/>
              </a:ext>
            </a:extLst>
          </p:cNvPr>
          <p:cNvSpPr txBox="1"/>
          <p:nvPr/>
        </p:nvSpPr>
        <p:spPr>
          <a:xfrm>
            <a:off x="6105120" y="707474"/>
            <a:ext cx="547200" cy="903240"/>
          </a:xfrm>
          <a:prstGeom prst="rect">
            <a:avLst/>
          </a:prstGeom>
        </p:spPr>
        <p:txBody>
          <a:bodyPr wrap="none" lIns="94680" tIns="51480" rIns="94680" bIns="51480" anchor="ctr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b="1" u="none" strike="noStrike" dirty="0">
                <a:ln w="0">
                  <a:noFill/>
                </a:ln>
                <a:solidFill>
                  <a:srgbClr val="EEEEEE"/>
                </a:solidFill>
                <a:uFillTx/>
                <a:latin typeface="Noto Sans"/>
                <a:ea typeface="MS Gothic"/>
              </a:rPr>
              <a:t>1</a:t>
            </a:r>
            <a:endParaRPr lang="it-IT" sz="2400" b="0" u="none" strike="noStrike" dirty="0">
              <a:ln w="0">
                <a:noFill/>
              </a:ln>
              <a:solidFill>
                <a:srgbClr val="EEEEEE"/>
              </a:solidFill>
              <a:uFillTx/>
              <a:latin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23F668-1614-0AF5-D349-DB04EAD22B11}"/>
              </a:ext>
            </a:extLst>
          </p:cNvPr>
          <p:cNvSpPr txBox="1"/>
          <p:nvPr/>
        </p:nvSpPr>
        <p:spPr>
          <a:xfrm>
            <a:off x="6997200" y="4487474"/>
            <a:ext cx="547200" cy="903240"/>
          </a:xfrm>
          <a:prstGeom prst="rect">
            <a:avLst/>
          </a:prstGeom>
        </p:spPr>
        <p:txBody>
          <a:bodyPr wrap="none" lIns="94680" tIns="51480" rIns="94680" bIns="51480" anchor="ctr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b="1" u="none" strike="noStrike" dirty="0">
                <a:ln w="0">
                  <a:noFill/>
                </a:ln>
                <a:solidFill>
                  <a:srgbClr val="EEEEEE"/>
                </a:solidFill>
                <a:uFillTx/>
                <a:latin typeface="Noto Sans"/>
                <a:ea typeface="MS Gothic"/>
              </a:rPr>
              <a:t>3</a:t>
            </a:r>
            <a:endParaRPr lang="it-IT" sz="2400" b="0" u="none" strike="noStrike" dirty="0">
              <a:ln w="0">
                <a:noFill/>
              </a:ln>
              <a:solidFill>
                <a:srgbClr val="EEEEEE"/>
              </a:solidFill>
              <a:uFillTx/>
              <a:latin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E1A497-0A60-A8A7-F473-07A5D0BC4B19}"/>
              </a:ext>
            </a:extLst>
          </p:cNvPr>
          <p:cNvSpPr txBox="1"/>
          <p:nvPr/>
        </p:nvSpPr>
        <p:spPr>
          <a:xfrm>
            <a:off x="7545120" y="1963514"/>
            <a:ext cx="547200" cy="903240"/>
          </a:xfrm>
          <a:prstGeom prst="rect">
            <a:avLst/>
          </a:prstGeom>
        </p:spPr>
        <p:txBody>
          <a:bodyPr wrap="none" lIns="94680" tIns="51480" rIns="94680" bIns="51480" anchor="ctr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b="1" u="none" strike="noStrike" dirty="0">
                <a:ln w="0">
                  <a:noFill/>
                </a:ln>
                <a:solidFill>
                  <a:srgbClr val="EEEEEE"/>
                </a:solidFill>
                <a:uFillTx/>
                <a:latin typeface="Noto Sans"/>
                <a:ea typeface="MS Gothic"/>
              </a:rPr>
              <a:t>2</a:t>
            </a:r>
            <a:endParaRPr lang="it-IT" sz="2400" b="0" u="none" strike="noStrike" dirty="0">
              <a:ln w="0">
                <a:noFill/>
              </a:ln>
              <a:solidFill>
                <a:srgbClr val="EEEEEE"/>
              </a:solidFill>
              <a:uFillTx/>
              <a:latin typeface="Arial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0167A8D9-77E6-04A2-2F2A-28088C97B737}"/>
              </a:ext>
            </a:extLst>
          </p:cNvPr>
          <p:cNvSpPr/>
          <p:nvPr/>
        </p:nvSpPr>
        <p:spPr>
          <a:xfrm>
            <a:off x="4693800" y="1963514"/>
            <a:ext cx="2020320" cy="287928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1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Le nostre   difese</a:t>
            </a:r>
            <a:endParaRPr lang="it-IT" sz="2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CasellaDiTesto 1">
            <a:extLst>
              <a:ext uri="{FF2B5EF4-FFF2-40B4-BE49-F238E27FC236}">
                <a16:creationId xmlns:a16="http://schemas.microsoft.com/office/drawing/2014/main" id="{CE07EBF6-27F7-6B3C-DB1C-B22295318E75}"/>
              </a:ext>
            </a:extLst>
          </p:cNvPr>
          <p:cNvSpPr/>
          <p:nvPr/>
        </p:nvSpPr>
        <p:spPr>
          <a:xfrm>
            <a:off x="385140" y="707474"/>
            <a:ext cx="4221720" cy="5390210"/>
          </a:xfrm>
          <a:prstGeom prst="rect">
            <a:avLst/>
          </a:prstGeom>
          <a:noFill/>
          <a:ln w="36000">
            <a:solidFill>
              <a:srgbClr val="FF420E"/>
            </a:solidFill>
            <a:prstDash val="lgDashDot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6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n quella che da sempre viene definita «la più grande democrazia del mondo» 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che ha eletto «democraticamente» un presidente</a:t>
            </a:r>
            <a:r>
              <a:rPr lang="it-IT" sz="1800" b="0" i="1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, si sta 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praticando un superamento della democrazia costituzionale: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nei fatti si sta cercando di  trasformare  un sistema democratico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in </a:t>
            </a:r>
            <a:r>
              <a:rPr lang="it-IT" sz="1800" b="0" i="1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una </a:t>
            </a:r>
            <a:r>
              <a:rPr lang="it-IT" sz="1800" b="0" i="1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PLUTOCRAZIA.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In Europa movimenti e partiti </a:t>
            </a:r>
            <a:r>
              <a:rPr lang="it-IT" sz="1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«sovranisti»  </a:t>
            </a: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hanno sempre più consenso e in alcuni governi sostengono di voler attuare un sistema di «</a:t>
            </a:r>
            <a:r>
              <a:rPr lang="it-IT" sz="1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democrazia illiberale»</a:t>
            </a:r>
            <a:endParaRPr lang="it-IT" sz="1800" b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La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highlight>
                  <a:srgbClr val="00FF00"/>
                </a:highlight>
                <a:uFillTx/>
                <a:latin typeface="Aptos"/>
                <a:ea typeface="DejaVu Sans"/>
              </a:rPr>
              <a:t>democrazia sostanziale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 rischia di  sparire a un ritmo sempre più rapido negli Stati che pure mantengono il titolo di </a:t>
            </a:r>
            <a:r>
              <a:rPr lang="it-IT" sz="1800" b="0" i="1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ptos"/>
                <a:ea typeface="DejaVu Sans"/>
              </a:rPr>
              <a:t>democrazie formali</a:t>
            </a: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.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2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864FE2-64C8-03EC-4E21-4175B93726FF}"/>
              </a:ext>
            </a:extLst>
          </p:cNvPr>
          <p:cNvSpPr txBox="1"/>
          <p:nvPr/>
        </p:nvSpPr>
        <p:spPr>
          <a:xfrm>
            <a:off x="441234" y="1550996"/>
            <a:ext cx="4165598" cy="461665"/>
          </a:xfrm>
          <a:custGeom>
            <a:avLst/>
            <a:gdLst>
              <a:gd name="csX0" fmla="*/ 0 w 4165598"/>
              <a:gd name="csY0" fmla="*/ 0 h 461665"/>
              <a:gd name="csX1" fmla="*/ 595085 w 4165598"/>
              <a:gd name="csY1" fmla="*/ 0 h 461665"/>
              <a:gd name="csX2" fmla="*/ 1190171 w 4165598"/>
              <a:gd name="csY2" fmla="*/ 0 h 461665"/>
              <a:gd name="csX3" fmla="*/ 1868568 w 4165598"/>
              <a:gd name="csY3" fmla="*/ 0 h 461665"/>
              <a:gd name="csX4" fmla="*/ 2505310 w 4165598"/>
              <a:gd name="csY4" fmla="*/ 0 h 461665"/>
              <a:gd name="csX5" fmla="*/ 3183707 w 4165598"/>
              <a:gd name="csY5" fmla="*/ 0 h 461665"/>
              <a:gd name="csX6" fmla="*/ 4165598 w 4165598"/>
              <a:gd name="csY6" fmla="*/ 0 h 461665"/>
              <a:gd name="csX7" fmla="*/ 4165598 w 4165598"/>
              <a:gd name="csY7" fmla="*/ 461665 h 461665"/>
              <a:gd name="csX8" fmla="*/ 3612169 w 4165598"/>
              <a:gd name="csY8" fmla="*/ 461665 h 461665"/>
              <a:gd name="csX9" fmla="*/ 2933771 w 4165598"/>
              <a:gd name="csY9" fmla="*/ 461665 h 461665"/>
              <a:gd name="csX10" fmla="*/ 2255374 w 4165598"/>
              <a:gd name="csY10" fmla="*/ 461665 h 461665"/>
              <a:gd name="csX11" fmla="*/ 1701944 w 4165598"/>
              <a:gd name="csY11" fmla="*/ 461665 h 461665"/>
              <a:gd name="csX12" fmla="*/ 1106859 w 4165598"/>
              <a:gd name="csY12" fmla="*/ 461665 h 461665"/>
              <a:gd name="csX13" fmla="*/ 0 w 4165598"/>
              <a:gd name="csY13" fmla="*/ 461665 h 461665"/>
              <a:gd name="csX14" fmla="*/ 0 w 4165598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165598" h="461665" extrusionOk="0">
                <a:moveTo>
                  <a:pt x="0" y="0"/>
                </a:moveTo>
                <a:cubicBezTo>
                  <a:pt x="188978" y="-28615"/>
                  <a:pt x="430185" y="9647"/>
                  <a:pt x="595085" y="0"/>
                </a:cubicBezTo>
                <a:cubicBezTo>
                  <a:pt x="759985" y="-9647"/>
                  <a:pt x="900221" y="33404"/>
                  <a:pt x="1190171" y="0"/>
                </a:cubicBezTo>
                <a:cubicBezTo>
                  <a:pt x="1480121" y="-33404"/>
                  <a:pt x="1555800" y="39002"/>
                  <a:pt x="1868568" y="0"/>
                </a:cubicBezTo>
                <a:cubicBezTo>
                  <a:pt x="2181336" y="-39002"/>
                  <a:pt x="2231854" y="32837"/>
                  <a:pt x="2505310" y="0"/>
                </a:cubicBezTo>
                <a:cubicBezTo>
                  <a:pt x="2778766" y="-32837"/>
                  <a:pt x="2982277" y="55800"/>
                  <a:pt x="3183707" y="0"/>
                </a:cubicBezTo>
                <a:cubicBezTo>
                  <a:pt x="3385137" y="-55800"/>
                  <a:pt x="3779833" y="50251"/>
                  <a:pt x="4165598" y="0"/>
                </a:cubicBezTo>
                <a:cubicBezTo>
                  <a:pt x="4200545" y="114254"/>
                  <a:pt x="4127659" y="310847"/>
                  <a:pt x="4165598" y="461665"/>
                </a:cubicBezTo>
                <a:cubicBezTo>
                  <a:pt x="4011280" y="467459"/>
                  <a:pt x="3850229" y="457130"/>
                  <a:pt x="3612169" y="461665"/>
                </a:cubicBezTo>
                <a:cubicBezTo>
                  <a:pt x="3374109" y="466200"/>
                  <a:pt x="3216117" y="446081"/>
                  <a:pt x="2933771" y="461665"/>
                </a:cubicBezTo>
                <a:cubicBezTo>
                  <a:pt x="2651425" y="477249"/>
                  <a:pt x="2507498" y="432423"/>
                  <a:pt x="2255374" y="461665"/>
                </a:cubicBezTo>
                <a:cubicBezTo>
                  <a:pt x="2003250" y="490907"/>
                  <a:pt x="1962377" y="435500"/>
                  <a:pt x="1701944" y="461665"/>
                </a:cubicBezTo>
                <a:cubicBezTo>
                  <a:pt x="1441511" y="487830"/>
                  <a:pt x="1386333" y="410429"/>
                  <a:pt x="1106859" y="461665"/>
                </a:cubicBezTo>
                <a:cubicBezTo>
                  <a:pt x="827385" y="512901"/>
                  <a:pt x="402865" y="411326"/>
                  <a:pt x="0" y="461665"/>
                </a:cubicBezTo>
                <a:cubicBezTo>
                  <a:pt x="-26516" y="247718"/>
                  <a:pt x="15831" y="122546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188502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u="none" strike="noStrike" baseline="0" dirty="0">
                <a:solidFill>
                  <a:srgbClr val="085928"/>
                </a:solidFill>
                <a:latin typeface="FuturaStd-Bold"/>
              </a:rPr>
              <a:t>RESPONSABILITÀ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7FCA6B-E0E2-EEFC-30DB-BD9CB67DB596}"/>
              </a:ext>
            </a:extLst>
          </p:cNvPr>
          <p:cNvSpPr txBox="1"/>
          <p:nvPr/>
        </p:nvSpPr>
        <p:spPr>
          <a:xfrm>
            <a:off x="441234" y="2455095"/>
            <a:ext cx="4784192" cy="3847207"/>
          </a:xfrm>
          <a:custGeom>
            <a:avLst/>
            <a:gdLst>
              <a:gd name="csX0" fmla="*/ 0 w 4784192"/>
              <a:gd name="csY0" fmla="*/ 0 h 3847207"/>
              <a:gd name="csX1" fmla="*/ 454498 w 4784192"/>
              <a:gd name="csY1" fmla="*/ 0 h 3847207"/>
              <a:gd name="csX2" fmla="*/ 1100364 w 4784192"/>
              <a:gd name="csY2" fmla="*/ 0 h 3847207"/>
              <a:gd name="csX3" fmla="*/ 1602704 w 4784192"/>
              <a:gd name="csY3" fmla="*/ 0 h 3847207"/>
              <a:gd name="csX4" fmla="*/ 2057203 w 4784192"/>
              <a:gd name="csY4" fmla="*/ 0 h 3847207"/>
              <a:gd name="csX5" fmla="*/ 2750910 w 4784192"/>
              <a:gd name="csY5" fmla="*/ 0 h 3847207"/>
              <a:gd name="csX6" fmla="*/ 3253251 w 4784192"/>
              <a:gd name="csY6" fmla="*/ 0 h 3847207"/>
              <a:gd name="csX7" fmla="*/ 3851275 w 4784192"/>
              <a:gd name="csY7" fmla="*/ 0 h 3847207"/>
              <a:gd name="csX8" fmla="*/ 4784192 w 4784192"/>
              <a:gd name="csY8" fmla="*/ 0 h 3847207"/>
              <a:gd name="csX9" fmla="*/ 4784192 w 4784192"/>
              <a:gd name="csY9" fmla="*/ 588073 h 3847207"/>
              <a:gd name="csX10" fmla="*/ 4784192 w 4784192"/>
              <a:gd name="csY10" fmla="*/ 1099202 h 3847207"/>
              <a:gd name="csX11" fmla="*/ 4784192 w 4784192"/>
              <a:gd name="csY11" fmla="*/ 1571859 h 3847207"/>
              <a:gd name="csX12" fmla="*/ 4784192 w 4784192"/>
              <a:gd name="csY12" fmla="*/ 2198404 h 3847207"/>
              <a:gd name="csX13" fmla="*/ 4784192 w 4784192"/>
              <a:gd name="csY13" fmla="*/ 2709533 h 3847207"/>
              <a:gd name="csX14" fmla="*/ 4784192 w 4784192"/>
              <a:gd name="csY14" fmla="*/ 3259134 h 3847207"/>
              <a:gd name="csX15" fmla="*/ 4784192 w 4784192"/>
              <a:gd name="csY15" fmla="*/ 3847207 h 3847207"/>
              <a:gd name="csX16" fmla="*/ 4090484 w 4784192"/>
              <a:gd name="csY16" fmla="*/ 3847207 h 3847207"/>
              <a:gd name="csX17" fmla="*/ 3540302 w 4784192"/>
              <a:gd name="csY17" fmla="*/ 3847207 h 3847207"/>
              <a:gd name="csX18" fmla="*/ 2846594 w 4784192"/>
              <a:gd name="csY18" fmla="*/ 3847207 h 3847207"/>
              <a:gd name="csX19" fmla="*/ 2152886 w 4784192"/>
              <a:gd name="csY19" fmla="*/ 3847207 h 3847207"/>
              <a:gd name="csX20" fmla="*/ 1507020 w 4784192"/>
              <a:gd name="csY20" fmla="*/ 3847207 h 3847207"/>
              <a:gd name="csX21" fmla="*/ 956838 w 4784192"/>
              <a:gd name="csY21" fmla="*/ 3847207 h 3847207"/>
              <a:gd name="csX22" fmla="*/ 0 w 4784192"/>
              <a:gd name="csY22" fmla="*/ 3847207 h 3847207"/>
              <a:gd name="csX23" fmla="*/ 0 w 4784192"/>
              <a:gd name="csY23" fmla="*/ 3297606 h 3847207"/>
              <a:gd name="csX24" fmla="*/ 0 w 4784192"/>
              <a:gd name="csY24" fmla="*/ 2824949 h 3847207"/>
              <a:gd name="csX25" fmla="*/ 0 w 4784192"/>
              <a:gd name="csY25" fmla="*/ 2390764 h 3847207"/>
              <a:gd name="csX26" fmla="*/ 0 w 4784192"/>
              <a:gd name="csY26" fmla="*/ 1918107 h 3847207"/>
              <a:gd name="csX27" fmla="*/ 0 w 4784192"/>
              <a:gd name="csY27" fmla="*/ 1330034 h 3847207"/>
              <a:gd name="csX28" fmla="*/ 0 w 4784192"/>
              <a:gd name="csY28" fmla="*/ 818905 h 3847207"/>
              <a:gd name="csX29" fmla="*/ 0 w 4784192"/>
              <a:gd name="csY29" fmla="*/ 0 h 38472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4784192" h="3847207" extrusionOk="0">
                <a:moveTo>
                  <a:pt x="0" y="0"/>
                </a:moveTo>
                <a:cubicBezTo>
                  <a:pt x="122537" y="-28047"/>
                  <a:pt x="257292" y="49264"/>
                  <a:pt x="454498" y="0"/>
                </a:cubicBezTo>
                <a:cubicBezTo>
                  <a:pt x="651704" y="-49264"/>
                  <a:pt x="818033" y="30625"/>
                  <a:pt x="1100364" y="0"/>
                </a:cubicBezTo>
                <a:cubicBezTo>
                  <a:pt x="1382695" y="-30625"/>
                  <a:pt x="1462302" y="20170"/>
                  <a:pt x="1602704" y="0"/>
                </a:cubicBezTo>
                <a:cubicBezTo>
                  <a:pt x="1743106" y="-20170"/>
                  <a:pt x="1951277" y="8791"/>
                  <a:pt x="2057203" y="0"/>
                </a:cubicBezTo>
                <a:cubicBezTo>
                  <a:pt x="2163129" y="-8791"/>
                  <a:pt x="2448168" y="69112"/>
                  <a:pt x="2750910" y="0"/>
                </a:cubicBezTo>
                <a:cubicBezTo>
                  <a:pt x="3053652" y="-69112"/>
                  <a:pt x="3075000" y="11541"/>
                  <a:pt x="3253251" y="0"/>
                </a:cubicBezTo>
                <a:cubicBezTo>
                  <a:pt x="3431502" y="-11541"/>
                  <a:pt x="3722168" y="42392"/>
                  <a:pt x="3851275" y="0"/>
                </a:cubicBezTo>
                <a:cubicBezTo>
                  <a:pt x="3980382" y="-42392"/>
                  <a:pt x="4334209" y="103537"/>
                  <a:pt x="4784192" y="0"/>
                </a:cubicBezTo>
                <a:cubicBezTo>
                  <a:pt x="4788182" y="183534"/>
                  <a:pt x="4779933" y="317637"/>
                  <a:pt x="4784192" y="588073"/>
                </a:cubicBezTo>
                <a:cubicBezTo>
                  <a:pt x="4788451" y="858509"/>
                  <a:pt x="4735963" y="953818"/>
                  <a:pt x="4784192" y="1099202"/>
                </a:cubicBezTo>
                <a:cubicBezTo>
                  <a:pt x="4832421" y="1244586"/>
                  <a:pt x="4771805" y="1432893"/>
                  <a:pt x="4784192" y="1571859"/>
                </a:cubicBezTo>
                <a:cubicBezTo>
                  <a:pt x="4796579" y="1710825"/>
                  <a:pt x="4722070" y="2070059"/>
                  <a:pt x="4784192" y="2198404"/>
                </a:cubicBezTo>
                <a:cubicBezTo>
                  <a:pt x="4846314" y="2326749"/>
                  <a:pt x="4746927" y="2602190"/>
                  <a:pt x="4784192" y="2709533"/>
                </a:cubicBezTo>
                <a:cubicBezTo>
                  <a:pt x="4821457" y="2816876"/>
                  <a:pt x="4772419" y="3027229"/>
                  <a:pt x="4784192" y="3259134"/>
                </a:cubicBezTo>
                <a:cubicBezTo>
                  <a:pt x="4795965" y="3491039"/>
                  <a:pt x="4735248" y="3572730"/>
                  <a:pt x="4784192" y="3847207"/>
                </a:cubicBezTo>
                <a:cubicBezTo>
                  <a:pt x="4478912" y="3918291"/>
                  <a:pt x="4235951" y="3847132"/>
                  <a:pt x="4090484" y="3847207"/>
                </a:cubicBezTo>
                <a:cubicBezTo>
                  <a:pt x="3945017" y="3847282"/>
                  <a:pt x="3722605" y="3792441"/>
                  <a:pt x="3540302" y="3847207"/>
                </a:cubicBezTo>
                <a:cubicBezTo>
                  <a:pt x="3357999" y="3901973"/>
                  <a:pt x="3017423" y="3782764"/>
                  <a:pt x="2846594" y="3847207"/>
                </a:cubicBezTo>
                <a:cubicBezTo>
                  <a:pt x="2675765" y="3911650"/>
                  <a:pt x="2479757" y="3796319"/>
                  <a:pt x="2152886" y="3847207"/>
                </a:cubicBezTo>
                <a:cubicBezTo>
                  <a:pt x="1826015" y="3898095"/>
                  <a:pt x="1816059" y="3779478"/>
                  <a:pt x="1507020" y="3847207"/>
                </a:cubicBezTo>
                <a:cubicBezTo>
                  <a:pt x="1197981" y="3914936"/>
                  <a:pt x="1175595" y="3808534"/>
                  <a:pt x="956838" y="3847207"/>
                </a:cubicBezTo>
                <a:cubicBezTo>
                  <a:pt x="738081" y="3885880"/>
                  <a:pt x="238893" y="3821648"/>
                  <a:pt x="0" y="3847207"/>
                </a:cubicBezTo>
                <a:cubicBezTo>
                  <a:pt x="-48192" y="3598337"/>
                  <a:pt x="62147" y="3495055"/>
                  <a:pt x="0" y="3297606"/>
                </a:cubicBezTo>
                <a:cubicBezTo>
                  <a:pt x="-62147" y="3100157"/>
                  <a:pt x="55852" y="3057857"/>
                  <a:pt x="0" y="2824949"/>
                </a:cubicBezTo>
                <a:cubicBezTo>
                  <a:pt x="-55852" y="2592041"/>
                  <a:pt x="33384" y="2603642"/>
                  <a:pt x="0" y="2390764"/>
                </a:cubicBezTo>
                <a:cubicBezTo>
                  <a:pt x="-33384" y="2177887"/>
                  <a:pt x="4836" y="2146864"/>
                  <a:pt x="0" y="1918107"/>
                </a:cubicBezTo>
                <a:cubicBezTo>
                  <a:pt x="-4836" y="1689350"/>
                  <a:pt x="64088" y="1472126"/>
                  <a:pt x="0" y="1330034"/>
                </a:cubicBezTo>
                <a:cubicBezTo>
                  <a:pt x="-64088" y="1187942"/>
                  <a:pt x="20455" y="1022258"/>
                  <a:pt x="0" y="818905"/>
                </a:cubicBezTo>
                <a:cubicBezTo>
                  <a:pt x="-20455" y="615552"/>
                  <a:pt x="6791" y="182528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2241724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 i="0" u="none" strike="noStrike" baseline="0">
                <a:solidFill>
                  <a:srgbClr val="085928"/>
                </a:solidFill>
                <a:latin typeface="FuturaStd-Bold"/>
              </a:defRPr>
            </a:lvl1pPr>
          </a:lstStyle>
          <a:p>
            <a:r>
              <a:rPr lang="it-IT" sz="2000" dirty="0"/>
              <a:t>Di fronte all’attacco di mali estremi, quali autoritarismo, razzismo, guerre, </a:t>
            </a:r>
            <a:r>
              <a:rPr lang="it-IT" sz="2000" dirty="0">
                <a:solidFill>
                  <a:srgbClr val="C00000"/>
                </a:solidFill>
              </a:rPr>
              <a:t>occorre farsi carico </a:t>
            </a:r>
            <a:r>
              <a:rPr lang="it-IT" sz="2000" dirty="0"/>
              <a:t>di quanti sono esclusi e perseguitati a causa di leggi ingiuste e sapersi assumere l’onere di difendere la dignità umana calpestata.</a:t>
            </a:r>
          </a:p>
          <a:p>
            <a:endParaRPr lang="it-IT" sz="2000" dirty="0"/>
          </a:p>
          <a:p>
            <a:pPr algn="ctr"/>
            <a:r>
              <a:rPr lang="it-IT" sz="2000" dirty="0">
                <a:solidFill>
                  <a:srgbClr val="C00000"/>
                </a:solidFill>
              </a:rPr>
              <a:t>l’assunzione della responsabilità </a:t>
            </a:r>
            <a:r>
              <a:rPr lang="it-IT" sz="2000" dirty="0"/>
              <a:t>individuale è inderogabile</a:t>
            </a:r>
          </a:p>
          <a:p>
            <a:pPr algn="ctr"/>
            <a:r>
              <a:rPr lang="it-IT" sz="2000" dirty="0"/>
              <a:t>anche oggi in un mondo tanto complesso e problematico</a:t>
            </a:r>
            <a:r>
              <a:rPr lang="it-IT" dirty="0"/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08046E-23ED-7041-AA59-298EE138517F}"/>
              </a:ext>
            </a:extLst>
          </p:cNvPr>
          <p:cNvSpPr txBox="1"/>
          <p:nvPr/>
        </p:nvSpPr>
        <p:spPr>
          <a:xfrm>
            <a:off x="6608998" y="659670"/>
            <a:ext cx="4958080" cy="523220"/>
          </a:xfr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 i="0" u="none" strike="noStrike" baseline="0">
                <a:solidFill>
                  <a:srgbClr val="085928"/>
                </a:solidFill>
                <a:latin typeface="FuturaStd-Bold"/>
              </a:defRPr>
            </a:lvl1pPr>
          </a:lstStyle>
          <a:p>
            <a:r>
              <a:rPr lang="it-IT" dirty="0"/>
              <a:t> SFIDA ALL’INDIFFERENZA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385D51-69B6-5035-6343-46DAF0307E73}"/>
              </a:ext>
            </a:extLst>
          </p:cNvPr>
          <p:cNvSpPr txBox="1"/>
          <p:nvPr/>
        </p:nvSpPr>
        <p:spPr>
          <a:xfrm>
            <a:off x="5822868" y="1281904"/>
            <a:ext cx="5985510" cy="1877437"/>
          </a:xfr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 i="0" u="none" strike="noStrike" baseline="0">
                <a:solidFill>
                  <a:srgbClr val="085928"/>
                </a:solidFill>
                <a:latin typeface="FuturaStd-Bold"/>
              </a:defRPr>
            </a:lvl1pPr>
          </a:lstStyle>
          <a:p>
            <a:r>
              <a:rPr lang="it-IT" dirty="0"/>
              <a:t>Ogni persona può fare la differenza : </a:t>
            </a:r>
          </a:p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il potere dei senza potere</a:t>
            </a:r>
            <a:r>
              <a:rPr lang="it-IT" dirty="0"/>
              <a:t>, si realizza quando gli uomini si mettono insieme per affrontare le sfide del tempo.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A26906-7A04-47A4-4C7D-52A1ACEA1797}"/>
              </a:ext>
            </a:extLst>
          </p:cNvPr>
          <p:cNvSpPr txBox="1"/>
          <p:nvPr/>
        </p:nvSpPr>
        <p:spPr>
          <a:xfrm>
            <a:off x="7137461" y="3637105"/>
            <a:ext cx="3356324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volini" panose="03000502040302020204" pitchFamily="66" charset="0"/>
                <a:cs typeface="Cavolini" panose="03000502040302020204" pitchFamily="66" charset="0"/>
              </a:rPr>
              <a:t>«</a:t>
            </a:r>
            <a:r>
              <a:rPr lang="it-IT" sz="16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L’indifferenza è </a:t>
            </a:r>
            <a:r>
              <a:rPr lang="it-IT" sz="1600" b="0" i="0" dirty="0">
                <a:effectLst/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più colpevole della violenza stessa</a:t>
            </a:r>
            <a:r>
              <a:rPr lang="it-IT" sz="1600" b="0" i="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r>
              <a:rPr lang="it-IT" sz="1600" b="0" i="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È  l’apatia morale di chi si volta dall'altra parte: succede anche oggi verso il razzismo e altri orrori del </a:t>
            </a:r>
            <a:r>
              <a:rPr lang="it-IT" sz="1600" b="0" i="0" u="none" strike="noStrike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mondo.»</a:t>
            </a:r>
          </a:p>
          <a:p>
            <a:endParaRPr lang="it-IT" sz="1600" b="0" i="0" u="none" strike="noStrike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it-IT" sz="16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</a:t>
            </a:r>
            <a:r>
              <a:rPr lang="it-IT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Liliana Segre </a:t>
            </a:r>
          </a:p>
        </p:txBody>
      </p:sp>
    </p:spTree>
    <p:extLst>
      <p:ext uri="{BB962C8B-B14F-4D97-AF65-F5344CB8AC3E}">
        <p14:creationId xmlns:p14="http://schemas.microsoft.com/office/powerpoint/2010/main" val="303751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E703800-DAF1-F551-0BFB-8E8BCDD11A3D}"/>
              </a:ext>
            </a:extLst>
          </p:cNvPr>
          <p:cNvSpPr/>
          <p:nvPr/>
        </p:nvSpPr>
        <p:spPr>
          <a:xfrm>
            <a:off x="1290802" y="2968326"/>
            <a:ext cx="5531129" cy="1228423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/>
              </a:rPr>
              <a:t>We</a:t>
            </a:r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/>
              </a:rPr>
              <a:t> </a:t>
            </a:r>
            <a:r>
              <a:rPr lang="it-IT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/>
              </a:rPr>
              <a:t>have</a:t>
            </a:r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/>
              </a:rPr>
              <a:t> a </a:t>
            </a:r>
            <a:r>
              <a:rPr lang="it-IT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/>
              </a:rPr>
              <a:t>dream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B916E71-B4A5-941A-E9B5-5BCC42272B5C}"/>
              </a:ext>
            </a:extLst>
          </p:cNvPr>
          <p:cNvSpPr txBox="1">
            <a:spLocks/>
          </p:cNvSpPr>
          <p:nvPr/>
        </p:nvSpPr>
        <p:spPr>
          <a:xfrm>
            <a:off x="2861734" y="1359555"/>
            <a:ext cx="5751898" cy="8402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E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(nonostante tutto) …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30FBAC-F3CD-26E6-828B-33606FEA1FE5}"/>
              </a:ext>
            </a:extLst>
          </p:cNvPr>
          <p:cNvSpPr txBox="1"/>
          <p:nvPr/>
        </p:nvSpPr>
        <p:spPr>
          <a:xfrm>
            <a:off x="2497393" y="4965290"/>
            <a:ext cx="8190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/>
              <a:t>…e contiamo su di voi !!!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334A8B-DD92-83D6-D009-30B5D72285F6}"/>
              </a:ext>
            </a:extLst>
          </p:cNvPr>
          <p:cNvSpPr txBox="1"/>
          <p:nvPr/>
        </p:nvSpPr>
        <p:spPr>
          <a:xfrm rot="20976726">
            <a:off x="8643317" y="251546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erlin Sans FB Demi" panose="020E0802020502020306" pitchFamily="34" charset="0"/>
              </a:rPr>
              <a:t>PACE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F1121B-085B-2098-5E10-EF9867BB083A}"/>
              </a:ext>
            </a:extLst>
          </p:cNvPr>
          <p:cNvSpPr txBox="1"/>
          <p:nvPr/>
        </p:nvSpPr>
        <p:spPr>
          <a:xfrm>
            <a:off x="8865921" y="3231124"/>
            <a:ext cx="219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erlin Sans FB Demi" panose="020E0802020502020306" pitchFamily="34" charset="0"/>
              </a:rPr>
              <a:t>GIUSTIZIA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71BF94-EE12-5C97-17D9-A6F29D4059D8}"/>
              </a:ext>
            </a:extLst>
          </p:cNvPr>
          <p:cNvSpPr txBox="1"/>
          <p:nvPr/>
        </p:nvSpPr>
        <p:spPr>
          <a:xfrm rot="1132927">
            <a:off x="8645421" y="3935139"/>
            <a:ext cx="196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erlin Sans FB Demi" panose="020E0802020502020306" pitchFamily="34" charset="0"/>
              </a:rPr>
              <a:t>LIBERTA’</a:t>
            </a:r>
          </a:p>
        </p:txBody>
      </p:sp>
      <p:pic>
        <p:nvPicPr>
          <p:cNvPr id="2050" name="Picture 2" descr="Icona del doodle dell'altoparlante Simbolo nero del dispositivo audio |  Vettore Premium">
            <a:extLst>
              <a:ext uri="{FF2B5EF4-FFF2-40B4-BE49-F238E27FC236}">
                <a16:creationId xmlns:a16="http://schemas.microsoft.com/office/drawing/2014/main" id="{4A01CA52-2F08-19FD-CC11-A5DA716D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14">
            <a:off x="6908429" y="3061517"/>
            <a:ext cx="1531108" cy="112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5DE85F4-186B-DF5A-1C9C-C2873982DCF4}"/>
              </a:ext>
            </a:extLst>
          </p:cNvPr>
          <p:cNvSpPr/>
          <p:nvPr/>
        </p:nvSpPr>
        <p:spPr>
          <a:xfrm>
            <a:off x="2880852" y="5791200"/>
            <a:ext cx="7590503" cy="609600"/>
          </a:xfrm>
          <a:custGeom>
            <a:avLst/>
            <a:gdLst>
              <a:gd name="connsiteX0" fmla="*/ 0 w 7590503"/>
              <a:gd name="connsiteY0" fmla="*/ 609600 h 609600"/>
              <a:gd name="connsiteX1" fmla="*/ 904567 w 7590503"/>
              <a:gd name="connsiteY1" fmla="*/ 432619 h 609600"/>
              <a:gd name="connsiteX2" fmla="*/ 2064774 w 7590503"/>
              <a:gd name="connsiteY2" fmla="*/ 265471 h 609600"/>
              <a:gd name="connsiteX3" fmla="*/ 2408903 w 7590503"/>
              <a:gd name="connsiteY3" fmla="*/ 226142 h 609600"/>
              <a:gd name="connsiteX4" fmla="*/ 2664542 w 7590503"/>
              <a:gd name="connsiteY4" fmla="*/ 186813 h 609600"/>
              <a:gd name="connsiteX5" fmla="*/ 2998838 w 7590503"/>
              <a:gd name="connsiteY5" fmla="*/ 127819 h 609600"/>
              <a:gd name="connsiteX6" fmla="*/ 3313471 w 7590503"/>
              <a:gd name="connsiteY6" fmla="*/ 108155 h 609600"/>
              <a:gd name="connsiteX7" fmla="*/ 6154993 w 7590503"/>
              <a:gd name="connsiteY7" fmla="*/ 88490 h 609600"/>
              <a:gd name="connsiteX8" fmla="*/ 6292645 w 7590503"/>
              <a:gd name="connsiteY8" fmla="*/ 58994 h 609600"/>
              <a:gd name="connsiteX9" fmla="*/ 6449961 w 7590503"/>
              <a:gd name="connsiteY9" fmla="*/ 49161 h 609600"/>
              <a:gd name="connsiteX10" fmla="*/ 6951406 w 7590503"/>
              <a:gd name="connsiteY10" fmla="*/ 29497 h 609600"/>
              <a:gd name="connsiteX11" fmla="*/ 7482348 w 7590503"/>
              <a:gd name="connsiteY11" fmla="*/ 19665 h 609600"/>
              <a:gd name="connsiteX12" fmla="*/ 7590503 w 7590503"/>
              <a:gd name="connsiteY1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90503" h="609600">
                <a:moveTo>
                  <a:pt x="0" y="609600"/>
                </a:moveTo>
                <a:cubicBezTo>
                  <a:pt x="301522" y="550606"/>
                  <a:pt x="600667" y="477793"/>
                  <a:pt x="904567" y="432619"/>
                </a:cubicBezTo>
                <a:lnTo>
                  <a:pt x="2064774" y="265471"/>
                </a:lnTo>
                <a:lnTo>
                  <a:pt x="2408903" y="226142"/>
                </a:lnTo>
                <a:cubicBezTo>
                  <a:pt x="2494387" y="214931"/>
                  <a:pt x="2579500" y="200987"/>
                  <a:pt x="2664542" y="186813"/>
                </a:cubicBezTo>
                <a:cubicBezTo>
                  <a:pt x="2776156" y="168211"/>
                  <a:pt x="2886506" y="141435"/>
                  <a:pt x="2998838" y="127819"/>
                </a:cubicBezTo>
                <a:cubicBezTo>
                  <a:pt x="3103157" y="115174"/>
                  <a:pt x="3208397" y="109464"/>
                  <a:pt x="3313471" y="108155"/>
                </a:cubicBezTo>
                <a:lnTo>
                  <a:pt x="6154993" y="88490"/>
                </a:lnTo>
                <a:cubicBezTo>
                  <a:pt x="6200877" y="78658"/>
                  <a:pt x="6246131" y="65196"/>
                  <a:pt x="6292645" y="58994"/>
                </a:cubicBezTo>
                <a:cubicBezTo>
                  <a:pt x="6344725" y="52050"/>
                  <a:pt x="6397473" y="51511"/>
                  <a:pt x="6449961" y="49161"/>
                </a:cubicBezTo>
                <a:lnTo>
                  <a:pt x="6951406" y="29497"/>
                </a:lnTo>
                <a:cubicBezTo>
                  <a:pt x="7128345" y="24442"/>
                  <a:pt x="7305367" y="22942"/>
                  <a:pt x="7482348" y="19665"/>
                </a:cubicBezTo>
                <a:cubicBezTo>
                  <a:pt x="7578122" y="9023"/>
                  <a:pt x="7544293" y="23104"/>
                  <a:pt x="7590503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9804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i e foto stock di Bivio in il strada | Depositphotos">
            <a:extLst>
              <a:ext uri="{FF2B5EF4-FFF2-40B4-BE49-F238E27FC236}">
                <a16:creationId xmlns:a16="http://schemas.microsoft.com/office/drawing/2014/main" id="{3E748C0F-27BD-A9D6-C808-82AF3C19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8" y="380129"/>
            <a:ext cx="11937303" cy="6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AA093E-8531-785B-EC83-08D7D1FD7C25}"/>
              </a:ext>
            </a:extLst>
          </p:cNvPr>
          <p:cNvSpPr txBox="1"/>
          <p:nvPr/>
        </p:nvSpPr>
        <p:spPr>
          <a:xfrm>
            <a:off x="3356976" y="1315233"/>
            <a:ext cx="164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Probabilità </a:t>
            </a:r>
          </a:p>
          <a:p>
            <a:r>
              <a:rPr lang="it-IT" b="1" dirty="0">
                <a:solidFill>
                  <a:schemeClr val="bg1"/>
                </a:solidFill>
              </a:rPr>
              <a:t>di successo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052093-9D4A-8248-082E-24FE7CE56F53}"/>
              </a:ext>
            </a:extLst>
          </p:cNvPr>
          <p:cNvSpPr txBox="1"/>
          <p:nvPr/>
        </p:nvSpPr>
        <p:spPr>
          <a:xfrm>
            <a:off x="7553195" y="1315233"/>
            <a:ext cx="164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Probabilità </a:t>
            </a:r>
          </a:p>
          <a:p>
            <a:r>
              <a:rPr lang="it-IT" b="1" dirty="0">
                <a:solidFill>
                  <a:schemeClr val="bg1"/>
                </a:solidFill>
              </a:rPr>
              <a:t>di successo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A65CDE-1A72-FDC0-214E-C0FEE1FFE58E}"/>
              </a:ext>
            </a:extLst>
          </p:cNvPr>
          <p:cNvSpPr txBox="1"/>
          <p:nvPr/>
        </p:nvSpPr>
        <p:spPr>
          <a:xfrm>
            <a:off x="3482236" y="1961564"/>
            <a:ext cx="144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0,85%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AA355E-37C6-CB60-DBFB-59FC218C9369}"/>
              </a:ext>
            </a:extLst>
          </p:cNvPr>
          <p:cNvSpPr txBox="1"/>
          <p:nvPr/>
        </p:nvSpPr>
        <p:spPr>
          <a:xfrm>
            <a:off x="7603299" y="1900008"/>
            <a:ext cx="145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</a:rPr>
              <a:t>17,2%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3700C8-80EB-5378-CEDA-B896EA1606D5}"/>
              </a:ext>
            </a:extLst>
          </p:cNvPr>
          <p:cNvSpPr txBox="1"/>
          <p:nvPr/>
        </p:nvSpPr>
        <p:spPr>
          <a:xfrm>
            <a:off x="4747365" y="4545708"/>
            <a:ext cx="25010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Potendo,</a:t>
            </a:r>
          </a:p>
          <a:p>
            <a:pPr algn="ctr"/>
            <a:r>
              <a:rPr lang="it-IT" sz="2800" b="1" dirty="0">
                <a:solidFill>
                  <a:srgbClr val="FFFF00"/>
                </a:solidFill>
              </a:rPr>
              <a:t>cosa </a:t>
            </a:r>
          </a:p>
          <a:p>
            <a:pPr algn="ctr"/>
            <a:r>
              <a:rPr lang="it-IT" sz="2800" b="1" dirty="0">
                <a:solidFill>
                  <a:srgbClr val="FFFF00"/>
                </a:solidFill>
              </a:rPr>
              <a:t>scegliereste ?</a:t>
            </a:r>
          </a:p>
        </p:txBody>
      </p:sp>
    </p:spTree>
    <p:extLst>
      <p:ext uri="{BB962C8B-B14F-4D97-AF65-F5344CB8AC3E}">
        <p14:creationId xmlns:p14="http://schemas.microsoft.com/office/powerpoint/2010/main" val="349134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FBEF99-645F-1B2C-F439-D8EF3AFF16F9}"/>
              </a:ext>
            </a:extLst>
          </p:cNvPr>
          <p:cNvSpPr txBox="1"/>
          <p:nvPr/>
        </p:nvSpPr>
        <p:spPr>
          <a:xfrm>
            <a:off x="801666" y="1277655"/>
            <a:ext cx="101836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In rapporto alla attuale popolazione mondiale</a:t>
            </a:r>
          </a:p>
          <a:p>
            <a:endParaRPr lang="it-IT" sz="4000" dirty="0">
              <a:highlight>
                <a:srgbClr val="FFFF00"/>
              </a:highlight>
            </a:endParaRPr>
          </a:p>
          <a:p>
            <a:r>
              <a:rPr lang="it-IT" sz="4000" dirty="0">
                <a:highlight>
                  <a:srgbClr val="FFFF00"/>
                </a:highlight>
              </a:rPr>
              <a:t>0,85%          </a:t>
            </a:r>
            <a:r>
              <a:rPr lang="it-IT" sz="4000" dirty="0"/>
              <a:t>è la probabilità di nascere in Italia</a:t>
            </a:r>
          </a:p>
          <a:p>
            <a:endParaRPr lang="it-IT" sz="4000" dirty="0"/>
          </a:p>
          <a:p>
            <a:r>
              <a:rPr lang="it-IT" sz="4000" dirty="0">
                <a:highlight>
                  <a:srgbClr val="FFFF00"/>
                </a:highlight>
              </a:rPr>
              <a:t>17,2%        </a:t>
            </a:r>
            <a:r>
              <a:rPr lang="it-IT" sz="4000" dirty="0"/>
              <a:t>è la probabilità di nascere            nell’Africa sub sahariana</a:t>
            </a:r>
          </a:p>
        </p:txBody>
      </p:sp>
    </p:spTree>
    <p:extLst>
      <p:ext uri="{BB962C8B-B14F-4D97-AF65-F5344CB8AC3E}">
        <p14:creationId xmlns:p14="http://schemas.microsoft.com/office/powerpoint/2010/main" val="204487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EE8660-3B02-8964-4B34-171E2D7C2111}"/>
              </a:ext>
            </a:extLst>
          </p:cNvPr>
          <p:cNvSpPr txBox="1"/>
          <p:nvPr/>
        </p:nvSpPr>
        <p:spPr>
          <a:xfrm>
            <a:off x="338203" y="450937"/>
            <a:ext cx="2943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classifica mondiale della ricchezza</a:t>
            </a:r>
          </a:p>
          <a:p>
            <a:r>
              <a:rPr lang="it-IT" b="1" dirty="0"/>
              <a:t>Paesi per PIL al </a:t>
            </a:r>
            <a:r>
              <a:rPr lang="it-IT" b="1" dirty="0">
                <a:highlight>
                  <a:srgbClr val="FFFF00"/>
                </a:highlight>
              </a:rPr>
              <a:t>2025</a:t>
            </a:r>
          </a:p>
          <a:p>
            <a:r>
              <a:rPr lang="it-IT" dirty="0"/>
              <a:t> previsioni del </a:t>
            </a:r>
            <a:r>
              <a:rPr lang="it-IT" dirty="0">
                <a:hlinkClick r:id="rId2" tooltip="Fondo Monetario Internazionale"/>
              </a:rPr>
              <a:t>Fondo Monetario Internazionale</a:t>
            </a:r>
            <a:r>
              <a:rPr lang="it-IT" dirty="0"/>
              <a:t> per il 2025</a:t>
            </a:r>
          </a:p>
          <a:p>
            <a:endParaRPr lang="it-IT" b="1" dirty="0"/>
          </a:p>
          <a:p>
            <a:r>
              <a:rPr lang="it-IT" b="1" dirty="0"/>
              <a:t>  </a:t>
            </a:r>
          </a:p>
          <a:p>
            <a:r>
              <a:rPr lang="it-IT" dirty="0"/>
              <a:t> la </a:t>
            </a:r>
            <a:r>
              <a:rPr lang="it-IT" b="1" dirty="0"/>
              <a:t>classifica dei dieci Paesi più ricchi al mondo</a:t>
            </a:r>
            <a:r>
              <a:rPr lang="it-IT" dirty="0"/>
              <a:t> per patrimonio finanziario è guidata dagli Stati Uniti, seguiti da Cina, Giappone, Germania e Regno Unito. </a:t>
            </a:r>
            <a:r>
              <a:rPr lang="it-IT" b="1" dirty="0"/>
              <a:t>L’Italia si posiziona all’ottavo posto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15398A-02C7-955F-05C0-3491A1AB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36" y="438422"/>
            <a:ext cx="4530340" cy="4536830"/>
          </a:xfrm>
          <a:prstGeom prst="rect">
            <a:avLst/>
          </a:prstGeom>
        </p:spPr>
      </p:pic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4AA2C01-DC08-794A-EB01-EF5E817856F5}"/>
              </a:ext>
            </a:extLst>
          </p:cNvPr>
          <p:cNvSpPr/>
          <p:nvPr/>
        </p:nvSpPr>
        <p:spPr>
          <a:xfrm>
            <a:off x="3744991" y="3306871"/>
            <a:ext cx="1592074" cy="438411"/>
          </a:xfrm>
          <a:custGeom>
            <a:avLst/>
            <a:gdLst>
              <a:gd name="csX0" fmla="*/ 100499 w 1592074"/>
              <a:gd name="csY0" fmla="*/ 398555 h 438411"/>
              <a:gd name="csX1" fmla="*/ 726800 w 1592074"/>
              <a:gd name="csY1" fmla="*/ 418483 h 438411"/>
              <a:gd name="csX2" fmla="*/ 889639 w 1592074"/>
              <a:gd name="csY2" fmla="*/ 428447 h 438411"/>
              <a:gd name="csX3" fmla="*/ 1365628 w 1592074"/>
              <a:gd name="csY3" fmla="*/ 408519 h 438411"/>
              <a:gd name="csX4" fmla="*/ 1415732 w 1592074"/>
              <a:gd name="csY4" fmla="*/ 398555 h 438411"/>
              <a:gd name="csX5" fmla="*/ 1490888 w 1592074"/>
              <a:gd name="csY5" fmla="*/ 348736 h 438411"/>
              <a:gd name="csX6" fmla="*/ 1578570 w 1592074"/>
              <a:gd name="csY6" fmla="*/ 298916 h 438411"/>
              <a:gd name="csX7" fmla="*/ 1578570 w 1592074"/>
              <a:gd name="csY7" fmla="*/ 219205 h 438411"/>
              <a:gd name="csX8" fmla="*/ 1515940 w 1592074"/>
              <a:gd name="csY8" fmla="*/ 199278 h 438411"/>
              <a:gd name="csX9" fmla="*/ 1390680 w 1592074"/>
              <a:gd name="csY9" fmla="*/ 169385 h 438411"/>
              <a:gd name="csX10" fmla="*/ 1290472 w 1592074"/>
              <a:gd name="csY10" fmla="*/ 109602 h 438411"/>
              <a:gd name="csX11" fmla="*/ 1227841 w 1592074"/>
              <a:gd name="csY11" fmla="*/ 89674 h 438411"/>
              <a:gd name="csX12" fmla="*/ 1190263 w 1592074"/>
              <a:gd name="csY12" fmla="*/ 79710 h 438411"/>
              <a:gd name="csX13" fmla="*/ 1065003 w 1592074"/>
              <a:gd name="csY13" fmla="*/ 29891 h 438411"/>
              <a:gd name="csX14" fmla="*/ 852061 w 1592074"/>
              <a:gd name="csY14" fmla="*/ 9963 h 438411"/>
              <a:gd name="csX15" fmla="*/ 764378 w 1592074"/>
              <a:gd name="csY15" fmla="*/ 0 h 438411"/>
              <a:gd name="csX16" fmla="*/ 451228 w 1592074"/>
              <a:gd name="csY16" fmla="*/ 9963 h 438411"/>
              <a:gd name="csX17" fmla="*/ 413650 w 1592074"/>
              <a:gd name="csY17" fmla="*/ 19927 h 438411"/>
              <a:gd name="csX18" fmla="*/ 288389 w 1592074"/>
              <a:gd name="csY18" fmla="*/ 39855 h 438411"/>
              <a:gd name="csX19" fmla="*/ 163129 w 1592074"/>
              <a:gd name="csY19" fmla="*/ 59783 h 438411"/>
              <a:gd name="csX20" fmla="*/ 87973 w 1592074"/>
              <a:gd name="csY20" fmla="*/ 89674 h 438411"/>
              <a:gd name="csX21" fmla="*/ 50395 w 1592074"/>
              <a:gd name="csY21" fmla="*/ 139494 h 438411"/>
              <a:gd name="csX22" fmla="*/ 12817 w 1592074"/>
              <a:gd name="csY22" fmla="*/ 179349 h 438411"/>
              <a:gd name="csX23" fmla="*/ 291 w 1592074"/>
              <a:gd name="csY23" fmla="*/ 209242 h 438411"/>
              <a:gd name="csX24" fmla="*/ 62921 w 1592074"/>
              <a:gd name="csY24" fmla="*/ 249097 h 438411"/>
              <a:gd name="csX25" fmla="*/ 113025 w 1592074"/>
              <a:gd name="csY25" fmla="*/ 338772 h 438411"/>
              <a:gd name="csX26" fmla="*/ 125551 w 1592074"/>
              <a:gd name="csY26" fmla="*/ 368663 h 438411"/>
              <a:gd name="csX27" fmla="*/ 213233 w 1592074"/>
              <a:gd name="csY27" fmla="*/ 378627 h 438411"/>
              <a:gd name="csX28" fmla="*/ 313441 w 1592074"/>
              <a:gd name="csY28" fmla="*/ 418483 h 438411"/>
              <a:gd name="csX29" fmla="*/ 388598 w 1592074"/>
              <a:gd name="csY29" fmla="*/ 438411 h 4384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1592074" h="438411" fill="none" extrusionOk="0">
                <a:moveTo>
                  <a:pt x="100499" y="398555"/>
                </a:moveTo>
                <a:cubicBezTo>
                  <a:pt x="316595" y="425529"/>
                  <a:pt x="58919" y="354010"/>
                  <a:pt x="726800" y="418483"/>
                </a:cubicBezTo>
                <a:cubicBezTo>
                  <a:pt x="784707" y="413712"/>
                  <a:pt x="832725" y="414728"/>
                  <a:pt x="889639" y="428447"/>
                </a:cubicBezTo>
                <a:cubicBezTo>
                  <a:pt x="1014072" y="393157"/>
                  <a:pt x="1211012" y="457265"/>
                  <a:pt x="1365628" y="408519"/>
                </a:cubicBezTo>
                <a:cubicBezTo>
                  <a:pt x="1381850" y="403911"/>
                  <a:pt x="1398520" y="406354"/>
                  <a:pt x="1415732" y="398555"/>
                </a:cubicBezTo>
                <a:cubicBezTo>
                  <a:pt x="1442675" y="387629"/>
                  <a:pt x="1469036" y="361713"/>
                  <a:pt x="1490888" y="348736"/>
                </a:cubicBezTo>
                <a:cubicBezTo>
                  <a:pt x="1525095" y="331999"/>
                  <a:pt x="1548402" y="311563"/>
                  <a:pt x="1578570" y="298916"/>
                </a:cubicBezTo>
                <a:cubicBezTo>
                  <a:pt x="1583217" y="285030"/>
                  <a:pt x="1610774" y="248979"/>
                  <a:pt x="1578570" y="219205"/>
                </a:cubicBezTo>
                <a:cubicBezTo>
                  <a:pt x="1563729" y="211809"/>
                  <a:pt x="1538894" y="210180"/>
                  <a:pt x="1515940" y="199278"/>
                </a:cubicBezTo>
                <a:cubicBezTo>
                  <a:pt x="1434415" y="188530"/>
                  <a:pt x="1551426" y="215620"/>
                  <a:pt x="1390680" y="169385"/>
                </a:cubicBezTo>
                <a:cubicBezTo>
                  <a:pt x="1379656" y="158420"/>
                  <a:pt x="1319748" y="117936"/>
                  <a:pt x="1290472" y="109602"/>
                </a:cubicBezTo>
                <a:cubicBezTo>
                  <a:pt x="1270710" y="100682"/>
                  <a:pt x="1252576" y="96085"/>
                  <a:pt x="1227841" y="89674"/>
                </a:cubicBezTo>
                <a:cubicBezTo>
                  <a:pt x="1217014" y="86060"/>
                  <a:pt x="1202887" y="84703"/>
                  <a:pt x="1190263" y="79710"/>
                </a:cubicBezTo>
                <a:cubicBezTo>
                  <a:pt x="1141918" y="63422"/>
                  <a:pt x="1118334" y="28759"/>
                  <a:pt x="1065003" y="29891"/>
                </a:cubicBezTo>
                <a:cubicBezTo>
                  <a:pt x="995798" y="9379"/>
                  <a:pt x="938269" y="5597"/>
                  <a:pt x="852061" y="9963"/>
                </a:cubicBezTo>
                <a:cubicBezTo>
                  <a:pt x="826663" y="11895"/>
                  <a:pt x="795535" y="-2248"/>
                  <a:pt x="764378" y="0"/>
                </a:cubicBezTo>
                <a:cubicBezTo>
                  <a:pt x="656396" y="-1077"/>
                  <a:pt x="558904" y="20127"/>
                  <a:pt x="451228" y="9963"/>
                </a:cubicBezTo>
                <a:cubicBezTo>
                  <a:pt x="436671" y="8632"/>
                  <a:pt x="426131" y="14545"/>
                  <a:pt x="413650" y="19927"/>
                </a:cubicBezTo>
                <a:cubicBezTo>
                  <a:pt x="375385" y="34140"/>
                  <a:pt x="322291" y="33640"/>
                  <a:pt x="288389" y="39855"/>
                </a:cubicBezTo>
                <a:cubicBezTo>
                  <a:pt x="186312" y="68209"/>
                  <a:pt x="340092" y="33517"/>
                  <a:pt x="163129" y="59783"/>
                </a:cubicBezTo>
                <a:cubicBezTo>
                  <a:pt x="141785" y="69657"/>
                  <a:pt x="111833" y="73371"/>
                  <a:pt x="87973" y="89674"/>
                </a:cubicBezTo>
                <a:cubicBezTo>
                  <a:pt x="70006" y="103710"/>
                  <a:pt x="68625" y="124688"/>
                  <a:pt x="50395" y="139494"/>
                </a:cubicBezTo>
                <a:cubicBezTo>
                  <a:pt x="34141" y="154400"/>
                  <a:pt x="26354" y="164706"/>
                  <a:pt x="12817" y="179349"/>
                </a:cubicBezTo>
                <a:cubicBezTo>
                  <a:pt x="8563" y="188967"/>
                  <a:pt x="-3618" y="200483"/>
                  <a:pt x="291" y="209242"/>
                </a:cubicBezTo>
                <a:cubicBezTo>
                  <a:pt x="9650" y="243519"/>
                  <a:pt x="28608" y="240482"/>
                  <a:pt x="62921" y="249097"/>
                </a:cubicBezTo>
                <a:cubicBezTo>
                  <a:pt x="87698" y="368675"/>
                  <a:pt x="27055" y="269025"/>
                  <a:pt x="113025" y="338772"/>
                </a:cubicBezTo>
                <a:cubicBezTo>
                  <a:pt x="117261" y="348936"/>
                  <a:pt x="115297" y="364456"/>
                  <a:pt x="125551" y="368663"/>
                </a:cubicBezTo>
                <a:cubicBezTo>
                  <a:pt x="147965" y="380223"/>
                  <a:pt x="184481" y="376142"/>
                  <a:pt x="213233" y="378627"/>
                </a:cubicBezTo>
                <a:cubicBezTo>
                  <a:pt x="249272" y="398616"/>
                  <a:pt x="283550" y="416413"/>
                  <a:pt x="313441" y="418483"/>
                </a:cubicBezTo>
                <a:cubicBezTo>
                  <a:pt x="341651" y="422732"/>
                  <a:pt x="349929" y="434311"/>
                  <a:pt x="388598" y="438411"/>
                </a:cubicBezTo>
              </a:path>
              <a:path w="1592074" h="438411" stroke="0" extrusionOk="0">
                <a:moveTo>
                  <a:pt x="100499" y="398555"/>
                </a:moveTo>
                <a:cubicBezTo>
                  <a:pt x="423992" y="413704"/>
                  <a:pt x="136995" y="379563"/>
                  <a:pt x="726800" y="418483"/>
                </a:cubicBezTo>
                <a:cubicBezTo>
                  <a:pt x="775533" y="408628"/>
                  <a:pt x="840546" y="435034"/>
                  <a:pt x="889639" y="428447"/>
                </a:cubicBezTo>
                <a:cubicBezTo>
                  <a:pt x="1071689" y="395301"/>
                  <a:pt x="1209816" y="454429"/>
                  <a:pt x="1365628" y="408519"/>
                </a:cubicBezTo>
                <a:cubicBezTo>
                  <a:pt x="1382796" y="408583"/>
                  <a:pt x="1398010" y="408938"/>
                  <a:pt x="1415732" y="398555"/>
                </a:cubicBezTo>
                <a:cubicBezTo>
                  <a:pt x="1446432" y="388485"/>
                  <a:pt x="1463469" y="366917"/>
                  <a:pt x="1490888" y="348736"/>
                </a:cubicBezTo>
                <a:cubicBezTo>
                  <a:pt x="1513569" y="331286"/>
                  <a:pt x="1549888" y="318436"/>
                  <a:pt x="1578570" y="298916"/>
                </a:cubicBezTo>
                <a:cubicBezTo>
                  <a:pt x="1589275" y="270796"/>
                  <a:pt x="1606714" y="239828"/>
                  <a:pt x="1578570" y="219205"/>
                </a:cubicBezTo>
                <a:cubicBezTo>
                  <a:pt x="1560505" y="204968"/>
                  <a:pt x="1537167" y="205250"/>
                  <a:pt x="1515940" y="199278"/>
                </a:cubicBezTo>
                <a:cubicBezTo>
                  <a:pt x="1409728" y="178447"/>
                  <a:pt x="1554286" y="187136"/>
                  <a:pt x="1390680" y="169385"/>
                </a:cubicBezTo>
                <a:cubicBezTo>
                  <a:pt x="1377813" y="157975"/>
                  <a:pt x="1317018" y="117754"/>
                  <a:pt x="1290472" y="109602"/>
                </a:cubicBezTo>
                <a:cubicBezTo>
                  <a:pt x="1274367" y="103291"/>
                  <a:pt x="1248672" y="97171"/>
                  <a:pt x="1227841" y="89674"/>
                </a:cubicBezTo>
                <a:cubicBezTo>
                  <a:pt x="1215126" y="85740"/>
                  <a:pt x="1200014" y="82603"/>
                  <a:pt x="1190263" y="79710"/>
                </a:cubicBezTo>
                <a:cubicBezTo>
                  <a:pt x="1144840" y="59485"/>
                  <a:pt x="1126456" y="38734"/>
                  <a:pt x="1065003" y="29891"/>
                </a:cubicBezTo>
                <a:cubicBezTo>
                  <a:pt x="984179" y="8809"/>
                  <a:pt x="912118" y="21279"/>
                  <a:pt x="852061" y="9963"/>
                </a:cubicBezTo>
                <a:cubicBezTo>
                  <a:pt x="819092" y="6722"/>
                  <a:pt x="797835" y="412"/>
                  <a:pt x="764378" y="0"/>
                </a:cubicBezTo>
                <a:cubicBezTo>
                  <a:pt x="669373" y="-8092"/>
                  <a:pt x="542691" y="15815"/>
                  <a:pt x="451228" y="9963"/>
                </a:cubicBezTo>
                <a:cubicBezTo>
                  <a:pt x="438453" y="10507"/>
                  <a:pt x="426417" y="16974"/>
                  <a:pt x="413650" y="19927"/>
                </a:cubicBezTo>
                <a:cubicBezTo>
                  <a:pt x="377373" y="19349"/>
                  <a:pt x="326642" y="29461"/>
                  <a:pt x="288389" y="39855"/>
                </a:cubicBezTo>
                <a:cubicBezTo>
                  <a:pt x="140019" y="56519"/>
                  <a:pt x="303635" y="35211"/>
                  <a:pt x="163129" y="59783"/>
                </a:cubicBezTo>
                <a:cubicBezTo>
                  <a:pt x="137987" y="72707"/>
                  <a:pt x="108740" y="71934"/>
                  <a:pt x="87973" y="89674"/>
                </a:cubicBezTo>
                <a:cubicBezTo>
                  <a:pt x="65815" y="106155"/>
                  <a:pt x="62783" y="128308"/>
                  <a:pt x="50395" y="139494"/>
                </a:cubicBezTo>
                <a:cubicBezTo>
                  <a:pt x="40227" y="153018"/>
                  <a:pt x="27718" y="170984"/>
                  <a:pt x="12817" y="179349"/>
                </a:cubicBezTo>
                <a:cubicBezTo>
                  <a:pt x="8392" y="189757"/>
                  <a:pt x="-2882" y="198646"/>
                  <a:pt x="291" y="209242"/>
                </a:cubicBezTo>
                <a:cubicBezTo>
                  <a:pt x="7051" y="240451"/>
                  <a:pt x="26261" y="243142"/>
                  <a:pt x="62921" y="249097"/>
                </a:cubicBezTo>
                <a:cubicBezTo>
                  <a:pt x="81229" y="361099"/>
                  <a:pt x="36802" y="253167"/>
                  <a:pt x="113025" y="338772"/>
                </a:cubicBezTo>
                <a:cubicBezTo>
                  <a:pt x="120775" y="349557"/>
                  <a:pt x="110667" y="365382"/>
                  <a:pt x="125551" y="368663"/>
                </a:cubicBezTo>
                <a:cubicBezTo>
                  <a:pt x="149559" y="377512"/>
                  <a:pt x="177619" y="374594"/>
                  <a:pt x="213233" y="378627"/>
                </a:cubicBezTo>
                <a:cubicBezTo>
                  <a:pt x="240863" y="389076"/>
                  <a:pt x="275121" y="414924"/>
                  <a:pt x="313441" y="418483"/>
                </a:cubicBezTo>
                <a:cubicBezTo>
                  <a:pt x="348558" y="423159"/>
                  <a:pt x="355341" y="437807"/>
                  <a:pt x="388598" y="438411"/>
                </a:cubicBezTo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119045456">
                  <a:custGeom>
                    <a:avLst/>
                    <a:gdLst>
                      <a:gd name="connsiteX0" fmla="*/ 100499 w 1592074"/>
                      <a:gd name="connsiteY0" fmla="*/ 501041 h 551145"/>
                      <a:gd name="connsiteX1" fmla="*/ 726800 w 1592074"/>
                      <a:gd name="connsiteY1" fmla="*/ 526093 h 551145"/>
                      <a:gd name="connsiteX2" fmla="*/ 889639 w 1592074"/>
                      <a:gd name="connsiteY2" fmla="*/ 538619 h 551145"/>
                      <a:gd name="connsiteX3" fmla="*/ 1365628 w 1592074"/>
                      <a:gd name="connsiteY3" fmla="*/ 513567 h 551145"/>
                      <a:gd name="connsiteX4" fmla="*/ 1415732 w 1592074"/>
                      <a:gd name="connsiteY4" fmla="*/ 501041 h 551145"/>
                      <a:gd name="connsiteX5" fmla="*/ 1490888 w 1592074"/>
                      <a:gd name="connsiteY5" fmla="*/ 438411 h 551145"/>
                      <a:gd name="connsiteX6" fmla="*/ 1578570 w 1592074"/>
                      <a:gd name="connsiteY6" fmla="*/ 375781 h 551145"/>
                      <a:gd name="connsiteX7" fmla="*/ 1578570 w 1592074"/>
                      <a:gd name="connsiteY7" fmla="*/ 275573 h 551145"/>
                      <a:gd name="connsiteX8" fmla="*/ 1515940 w 1592074"/>
                      <a:gd name="connsiteY8" fmla="*/ 250521 h 551145"/>
                      <a:gd name="connsiteX9" fmla="*/ 1390680 w 1592074"/>
                      <a:gd name="connsiteY9" fmla="*/ 212942 h 551145"/>
                      <a:gd name="connsiteX10" fmla="*/ 1290472 w 1592074"/>
                      <a:gd name="connsiteY10" fmla="*/ 137786 h 551145"/>
                      <a:gd name="connsiteX11" fmla="*/ 1227841 w 1592074"/>
                      <a:gd name="connsiteY11" fmla="*/ 112734 h 551145"/>
                      <a:gd name="connsiteX12" fmla="*/ 1190263 w 1592074"/>
                      <a:gd name="connsiteY12" fmla="*/ 100208 h 551145"/>
                      <a:gd name="connsiteX13" fmla="*/ 1065003 w 1592074"/>
                      <a:gd name="connsiteY13" fmla="*/ 37578 h 551145"/>
                      <a:gd name="connsiteX14" fmla="*/ 852061 w 1592074"/>
                      <a:gd name="connsiteY14" fmla="*/ 12526 h 551145"/>
                      <a:gd name="connsiteX15" fmla="*/ 764378 w 1592074"/>
                      <a:gd name="connsiteY15" fmla="*/ 0 h 551145"/>
                      <a:gd name="connsiteX16" fmla="*/ 451228 w 1592074"/>
                      <a:gd name="connsiteY16" fmla="*/ 12526 h 551145"/>
                      <a:gd name="connsiteX17" fmla="*/ 413650 w 1592074"/>
                      <a:gd name="connsiteY17" fmla="*/ 25052 h 551145"/>
                      <a:gd name="connsiteX18" fmla="*/ 288389 w 1592074"/>
                      <a:gd name="connsiteY18" fmla="*/ 50104 h 551145"/>
                      <a:gd name="connsiteX19" fmla="*/ 163129 w 1592074"/>
                      <a:gd name="connsiteY19" fmla="*/ 75156 h 551145"/>
                      <a:gd name="connsiteX20" fmla="*/ 87973 w 1592074"/>
                      <a:gd name="connsiteY20" fmla="*/ 112734 h 551145"/>
                      <a:gd name="connsiteX21" fmla="*/ 50395 w 1592074"/>
                      <a:gd name="connsiteY21" fmla="*/ 175364 h 551145"/>
                      <a:gd name="connsiteX22" fmla="*/ 12817 w 1592074"/>
                      <a:gd name="connsiteY22" fmla="*/ 225468 h 551145"/>
                      <a:gd name="connsiteX23" fmla="*/ 291 w 1592074"/>
                      <a:gd name="connsiteY23" fmla="*/ 263047 h 551145"/>
                      <a:gd name="connsiteX24" fmla="*/ 62921 w 1592074"/>
                      <a:gd name="connsiteY24" fmla="*/ 313151 h 551145"/>
                      <a:gd name="connsiteX25" fmla="*/ 113025 w 1592074"/>
                      <a:gd name="connsiteY25" fmla="*/ 425885 h 551145"/>
                      <a:gd name="connsiteX26" fmla="*/ 125551 w 1592074"/>
                      <a:gd name="connsiteY26" fmla="*/ 463463 h 551145"/>
                      <a:gd name="connsiteX27" fmla="*/ 213233 w 1592074"/>
                      <a:gd name="connsiteY27" fmla="*/ 475989 h 551145"/>
                      <a:gd name="connsiteX28" fmla="*/ 313441 w 1592074"/>
                      <a:gd name="connsiteY28" fmla="*/ 526093 h 551145"/>
                      <a:gd name="connsiteX29" fmla="*/ 388598 w 1592074"/>
                      <a:gd name="connsiteY29" fmla="*/ 551145 h 551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592074" h="551145">
                        <a:moveTo>
                          <a:pt x="100499" y="501041"/>
                        </a:moveTo>
                        <a:cubicBezTo>
                          <a:pt x="352325" y="551406"/>
                          <a:pt x="98514" y="504428"/>
                          <a:pt x="726800" y="526093"/>
                        </a:cubicBezTo>
                        <a:cubicBezTo>
                          <a:pt x="781208" y="527969"/>
                          <a:pt x="835359" y="534444"/>
                          <a:pt x="889639" y="538619"/>
                        </a:cubicBezTo>
                        <a:lnTo>
                          <a:pt x="1365628" y="513567"/>
                        </a:lnTo>
                        <a:cubicBezTo>
                          <a:pt x="1382800" y="512340"/>
                          <a:pt x="1400970" y="509898"/>
                          <a:pt x="1415732" y="501041"/>
                        </a:cubicBezTo>
                        <a:cubicBezTo>
                          <a:pt x="1443695" y="484263"/>
                          <a:pt x="1465040" y="458294"/>
                          <a:pt x="1490888" y="438411"/>
                        </a:cubicBezTo>
                        <a:cubicBezTo>
                          <a:pt x="1519357" y="416512"/>
                          <a:pt x="1549343" y="396658"/>
                          <a:pt x="1578570" y="375781"/>
                        </a:cubicBezTo>
                        <a:cubicBezTo>
                          <a:pt x="1585251" y="349059"/>
                          <a:pt x="1605292" y="302295"/>
                          <a:pt x="1578570" y="275573"/>
                        </a:cubicBezTo>
                        <a:cubicBezTo>
                          <a:pt x="1562671" y="259674"/>
                          <a:pt x="1536051" y="260577"/>
                          <a:pt x="1515940" y="250521"/>
                        </a:cubicBezTo>
                        <a:cubicBezTo>
                          <a:pt x="1424795" y="204947"/>
                          <a:pt x="1550143" y="235722"/>
                          <a:pt x="1390680" y="212942"/>
                        </a:cubicBezTo>
                        <a:cubicBezTo>
                          <a:pt x="1375318" y="200652"/>
                          <a:pt x="1317060" y="151080"/>
                          <a:pt x="1290472" y="137786"/>
                        </a:cubicBezTo>
                        <a:cubicBezTo>
                          <a:pt x="1270361" y="127730"/>
                          <a:pt x="1248895" y="120629"/>
                          <a:pt x="1227841" y="112734"/>
                        </a:cubicBezTo>
                        <a:cubicBezTo>
                          <a:pt x="1215478" y="108098"/>
                          <a:pt x="1202073" y="106113"/>
                          <a:pt x="1190263" y="100208"/>
                        </a:cubicBezTo>
                        <a:cubicBezTo>
                          <a:pt x="1145894" y="78024"/>
                          <a:pt x="1115566" y="46771"/>
                          <a:pt x="1065003" y="37578"/>
                        </a:cubicBezTo>
                        <a:cubicBezTo>
                          <a:pt x="994686" y="24793"/>
                          <a:pt x="922979" y="21391"/>
                          <a:pt x="852061" y="12526"/>
                        </a:cubicBezTo>
                        <a:cubicBezTo>
                          <a:pt x="822765" y="8864"/>
                          <a:pt x="793606" y="4175"/>
                          <a:pt x="764378" y="0"/>
                        </a:cubicBezTo>
                        <a:cubicBezTo>
                          <a:pt x="659995" y="4175"/>
                          <a:pt x="555429" y="5083"/>
                          <a:pt x="451228" y="12526"/>
                        </a:cubicBezTo>
                        <a:cubicBezTo>
                          <a:pt x="438058" y="13467"/>
                          <a:pt x="426515" y="22083"/>
                          <a:pt x="413650" y="25052"/>
                        </a:cubicBezTo>
                        <a:cubicBezTo>
                          <a:pt x="372160" y="34627"/>
                          <a:pt x="330024" y="41182"/>
                          <a:pt x="288389" y="50104"/>
                        </a:cubicBezTo>
                        <a:cubicBezTo>
                          <a:pt x="157585" y="78133"/>
                          <a:pt x="337972" y="46016"/>
                          <a:pt x="163129" y="75156"/>
                        </a:cubicBezTo>
                        <a:cubicBezTo>
                          <a:pt x="138077" y="87682"/>
                          <a:pt x="108907" y="94126"/>
                          <a:pt x="87973" y="112734"/>
                        </a:cubicBezTo>
                        <a:cubicBezTo>
                          <a:pt x="69776" y="128909"/>
                          <a:pt x="63900" y="155107"/>
                          <a:pt x="50395" y="175364"/>
                        </a:cubicBezTo>
                        <a:cubicBezTo>
                          <a:pt x="38815" y="192734"/>
                          <a:pt x="25343" y="208767"/>
                          <a:pt x="12817" y="225468"/>
                        </a:cubicBezTo>
                        <a:cubicBezTo>
                          <a:pt x="8642" y="237994"/>
                          <a:pt x="-1880" y="250023"/>
                          <a:pt x="291" y="263047"/>
                        </a:cubicBezTo>
                        <a:cubicBezTo>
                          <a:pt x="6957" y="303041"/>
                          <a:pt x="33611" y="303381"/>
                          <a:pt x="62921" y="313151"/>
                        </a:cubicBezTo>
                        <a:cubicBezTo>
                          <a:pt x="87206" y="458863"/>
                          <a:pt x="51317" y="333324"/>
                          <a:pt x="113025" y="425885"/>
                        </a:cubicBezTo>
                        <a:cubicBezTo>
                          <a:pt x="120349" y="436871"/>
                          <a:pt x="113741" y="457558"/>
                          <a:pt x="125551" y="463463"/>
                        </a:cubicBezTo>
                        <a:cubicBezTo>
                          <a:pt x="151958" y="476667"/>
                          <a:pt x="184006" y="471814"/>
                          <a:pt x="213233" y="475989"/>
                        </a:cubicBezTo>
                        <a:cubicBezTo>
                          <a:pt x="246636" y="492690"/>
                          <a:pt x="278012" y="514284"/>
                          <a:pt x="313441" y="526093"/>
                        </a:cubicBezTo>
                        <a:lnTo>
                          <a:pt x="388598" y="551145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35C8D9-30F2-7EA6-6D7C-D75C376C78F5}"/>
              </a:ext>
            </a:extLst>
          </p:cNvPr>
          <p:cNvSpPr txBox="1"/>
          <p:nvPr/>
        </p:nvSpPr>
        <p:spPr>
          <a:xfrm>
            <a:off x="8601299" y="1905506"/>
            <a:ext cx="27222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E in uno dei paesi con un sistema di governo considerato </a:t>
            </a:r>
            <a:r>
              <a:rPr lang="it-IT" sz="3200" dirty="0">
                <a:highlight>
                  <a:srgbClr val="00FF00"/>
                </a:highlight>
              </a:rPr>
              <a:t>democratico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19B99B-D973-B9AD-5BC7-D34B432453B0}"/>
              </a:ext>
            </a:extLst>
          </p:cNvPr>
          <p:cNvSpPr txBox="1"/>
          <p:nvPr/>
        </p:nvSpPr>
        <p:spPr>
          <a:xfrm>
            <a:off x="864296" y="5611495"/>
            <a:ext cx="10083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Quindi abbiamo avuto una bella fortuna !!!</a:t>
            </a:r>
          </a:p>
        </p:txBody>
      </p:sp>
    </p:spTree>
    <p:extLst>
      <p:ext uri="{BB962C8B-B14F-4D97-AF65-F5344CB8AC3E}">
        <p14:creationId xmlns:p14="http://schemas.microsoft.com/office/powerpoint/2010/main" val="334797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309EB081-486C-1085-9CB0-AA35BF7FA122}"/>
              </a:ext>
            </a:extLst>
          </p:cNvPr>
          <p:cNvSpPr txBox="1">
            <a:spLocks/>
          </p:cNvSpPr>
          <p:nvPr/>
        </p:nvSpPr>
        <p:spPr>
          <a:xfrm>
            <a:off x="250521" y="2229924"/>
            <a:ext cx="2630465" cy="119907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131481"/>
                </a:solidFill>
              </a:rPr>
              <a:t>…</a:t>
            </a:r>
            <a:r>
              <a:rPr lang="it-IT" sz="5100" b="1" dirty="0">
                <a:solidFill>
                  <a:srgbClr val="131481"/>
                </a:solidFill>
              </a:rPr>
              <a:t>ma cos’è la Democrazia ?</a:t>
            </a:r>
          </a:p>
        </p:txBody>
      </p:sp>
      <p:pic>
        <p:nvPicPr>
          <p:cNvPr id="4" name="Barbero-Democrazia">
            <a:hlinkClick r:id="" action="ppaction://media"/>
            <a:extLst>
              <a:ext uri="{FF2B5EF4-FFF2-40B4-BE49-F238E27FC236}">
                <a16:creationId xmlns:a16="http://schemas.microsoft.com/office/drawing/2014/main" id="{B6BE52F9-1CCE-B7AA-4A80-66C2F7F1A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987" y="150313"/>
            <a:ext cx="8956110" cy="657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8D10EA-B2C9-BB3B-0342-4726BDB64680}"/>
              </a:ext>
            </a:extLst>
          </p:cNvPr>
          <p:cNvSpPr txBox="1"/>
          <p:nvPr/>
        </p:nvSpPr>
        <p:spPr>
          <a:xfrm>
            <a:off x="2267212" y="3429000"/>
            <a:ext cx="7240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atin typeface="Cavolini" panose="03000502040302020204" pitchFamily="66" charset="0"/>
                <a:cs typeface="Cavolini" panose="03000502040302020204" pitchFamily="66" charset="0"/>
              </a:rPr>
              <a:t>Proviamo a darvi il nostro punto di vista 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757BBC-445C-CE0F-B330-50BE84F93921}"/>
              </a:ext>
            </a:extLst>
          </p:cNvPr>
          <p:cNvSpPr txBox="1"/>
          <p:nvPr/>
        </p:nvSpPr>
        <p:spPr>
          <a:xfrm>
            <a:off x="3707704" y="1590805"/>
            <a:ext cx="3920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/>
              <a:t>DEMOCRAZIA: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D5004E-7223-37CC-3BDB-9A77C6C2166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72833" y="5373666"/>
            <a:ext cx="1628384" cy="9394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11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7AE5DB0D-88F7-4382-D827-218249416CFF}"/>
              </a:ext>
            </a:extLst>
          </p:cNvPr>
          <p:cNvSpPr/>
          <p:nvPr/>
        </p:nvSpPr>
        <p:spPr>
          <a:xfrm>
            <a:off x="1462320" y="374760"/>
            <a:ext cx="53128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8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Innanzitutto un presupposto 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0ECD20AB-2AAF-A1A4-B382-6673A81BDCF6}"/>
              </a:ext>
            </a:extLst>
          </p:cNvPr>
          <p:cNvSpPr/>
          <p:nvPr/>
        </p:nvSpPr>
        <p:spPr>
          <a:xfrm>
            <a:off x="2160000" y="1116000"/>
            <a:ext cx="2823120" cy="5774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3200" b="1" u="none" strike="noStrike">
                <a:solidFill>
                  <a:schemeClr val="dk1"/>
                </a:solidFill>
                <a:effectLst/>
                <a:uFillTx/>
                <a:latin typeface="Comic Sans MS"/>
                <a:ea typeface="DejaVu Sans"/>
              </a:rPr>
              <a:t>La PACE</a:t>
            </a:r>
            <a:endParaRPr lang="it-IT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02EEB9B5-7582-19C0-A87C-DC43DF2B4AEB}"/>
              </a:ext>
            </a:extLst>
          </p:cNvPr>
          <p:cNvSpPr/>
          <p:nvPr/>
        </p:nvSpPr>
        <p:spPr>
          <a:xfrm>
            <a:off x="540000" y="1980000"/>
            <a:ext cx="64792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4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Se le logiche militari sono predominanti non vi può essere </a:t>
            </a:r>
            <a:r>
              <a:rPr lang="it-IT" sz="2400" b="0" u="none" strike="noStrike">
                <a:solidFill>
                  <a:schemeClr val="dk1"/>
                </a:solidFill>
                <a:effectLst/>
                <a:highlight>
                  <a:srgbClr val="00FFFF"/>
                </a:highlight>
                <a:uFillTx/>
                <a:latin typeface="Aptos"/>
                <a:ea typeface="DejaVu Sans"/>
              </a:rPr>
              <a:t>democrazia </a:t>
            </a:r>
            <a:r>
              <a:rPr lang="it-IT" sz="24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</a:t>
            </a:r>
            <a:r>
              <a:rPr lang="it-IT" sz="15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</a:t>
            </a:r>
            <a:endParaRPr lang="it-IT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28A2CC05-9E30-6765-DD05-8F48827E97A1}"/>
              </a:ext>
            </a:extLst>
          </p:cNvPr>
          <p:cNvSpPr/>
          <p:nvPr/>
        </p:nvSpPr>
        <p:spPr>
          <a:xfrm>
            <a:off x="6906960" y="5040000"/>
            <a:ext cx="4792320" cy="1258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2000">
            <a:solidFill>
              <a:srgbClr val="3465A4"/>
            </a:solidFill>
            <a:custDash>
              <a:ds d="100000" sp="5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Detto questo  la democrazia è:</a:t>
            </a:r>
            <a:endParaRPr lang="it-IT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" name="Picture 8" descr="Vogliamo la Pace, prepariamo la Pace! | Istituto Comprensivo &quot;via Pietro  Nenni&quot;">
            <a:extLst>
              <a:ext uri="{FF2B5EF4-FFF2-40B4-BE49-F238E27FC236}">
                <a16:creationId xmlns:a16="http://schemas.microsoft.com/office/drawing/2014/main" id="{3E51E59C-37CE-3118-C705-477DEA9213C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199280" y="1418010"/>
            <a:ext cx="4449600" cy="333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Rettangolo smussato 10">
            <a:extLst>
              <a:ext uri="{FF2B5EF4-FFF2-40B4-BE49-F238E27FC236}">
                <a16:creationId xmlns:a16="http://schemas.microsoft.com/office/drawing/2014/main" id="{2798E7CF-A130-6815-377C-CF8E7B448CFD}"/>
              </a:ext>
            </a:extLst>
          </p:cNvPr>
          <p:cNvSpPr/>
          <p:nvPr/>
        </p:nvSpPr>
        <p:spPr>
          <a:xfrm>
            <a:off x="1080000" y="2956635"/>
            <a:ext cx="5399280" cy="3239280"/>
          </a:xfrm>
          <a:prstGeom prst="bevel">
            <a:avLst>
              <a:gd name="adj" fmla="val 2989"/>
            </a:avLst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CCE4F10-754B-92E5-2F70-3FD4D66AD565}"/>
              </a:ext>
            </a:extLst>
          </p:cNvPr>
          <p:cNvSpPr/>
          <p:nvPr/>
        </p:nvSpPr>
        <p:spPr>
          <a:xfrm>
            <a:off x="1260000" y="3312000"/>
            <a:ext cx="5039280" cy="278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Le Camere deliberano lo stato di guerra e conferiscono al Governo i poteri necessari. (art. 78)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I tribunali militari in tempo di guerra hanno la giurisdizione stabilita dalla legge (art. 103)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Legge di guerra (</a:t>
            </a:r>
            <a:r>
              <a:rPr lang="it-IT" sz="18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Regio Decreto 8 luglio 1938, n. 1415 è tuttora in vigore)</a:t>
            </a:r>
            <a:endParaRPr lang="it-I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88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225815-C494-6EBF-AEC0-AC9FF086ED53}"/>
              </a:ext>
            </a:extLst>
          </p:cNvPr>
          <p:cNvSpPr txBox="1"/>
          <p:nvPr/>
        </p:nvSpPr>
        <p:spPr>
          <a:xfrm>
            <a:off x="1791221" y="1589694"/>
            <a:ext cx="765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«diritti inviolabili dell’uomo sia come singolo che nelle formazioni sociali».</a:t>
            </a: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7D5133-E083-30AF-0D5B-E9CC6629FBF9}"/>
              </a:ext>
            </a:extLst>
          </p:cNvPr>
          <p:cNvSpPr txBox="1"/>
          <p:nvPr/>
        </p:nvSpPr>
        <p:spPr>
          <a:xfrm>
            <a:off x="1678487" y="2396752"/>
            <a:ext cx="7152362" cy="2585323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it-IT" b="1" dirty="0"/>
          </a:p>
          <a:p>
            <a:r>
              <a:rPr lang="it-IT" dirty="0"/>
              <a:t>LIBERTÀ PERSONALE   (artt. 2, 13, 14, 15)</a:t>
            </a:r>
          </a:p>
          <a:p>
            <a:br>
              <a:rPr lang="it-IT" dirty="0"/>
            </a:br>
            <a:r>
              <a:rPr lang="it-IT" dirty="0"/>
              <a:t> LIBERTÀ DI RIUNIONE E DI ASSOCIAZIONE (artt. 17, 18)</a:t>
            </a:r>
            <a:br>
              <a:rPr lang="it-IT" dirty="0"/>
            </a:br>
            <a:endParaRPr lang="it-IT" dirty="0"/>
          </a:p>
          <a:p>
            <a:r>
              <a:rPr lang="it-IT" dirty="0"/>
              <a:t>LIBERTÀ DI PENSIERO E DI STAMPA (art. 21)</a:t>
            </a:r>
            <a:br>
              <a:rPr lang="it-IT" dirty="0"/>
            </a:br>
            <a:endParaRPr lang="it-IT" dirty="0"/>
          </a:p>
          <a:p>
            <a:r>
              <a:rPr lang="it-IT" dirty="0"/>
              <a:t>LIBERTÀ RELIGIOSA (art. 19)</a:t>
            </a:r>
            <a:br>
              <a:rPr lang="it-IT" dirty="0"/>
            </a:br>
            <a:endParaRPr lang="it-IT" dirty="0"/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A5C310F2-115F-8393-BDB9-27A1A0CA7428}"/>
              </a:ext>
            </a:extLst>
          </p:cNvPr>
          <p:cNvSpPr/>
          <p:nvPr/>
        </p:nvSpPr>
        <p:spPr>
          <a:xfrm>
            <a:off x="4584600" y="1200960"/>
            <a:ext cx="27118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800" b="0" u="none" strike="noStrike">
                <a:solidFill>
                  <a:srgbClr val="0084D1"/>
                </a:solidFill>
                <a:effectLst/>
                <a:uFillTx/>
                <a:latin typeface="Bodoni MT Black"/>
                <a:ea typeface="DejaVu Sans"/>
              </a:rPr>
              <a:t>L I B E R T À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CasellaDiTesto 11">
            <a:extLst>
              <a:ext uri="{FF2B5EF4-FFF2-40B4-BE49-F238E27FC236}">
                <a16:creationId xmlns:a16="http://schemas.microsoft.com/office/drawing/2014/main" id="{C5D210EB-BCCD-502E-714A-509D512345C3}"/>
              </a:ext>
            </a:extLst>
          </p:cNvPr>
          <p:cNvSpPr/>
          <p:nvPr/>
        </p:nvSpPr>
        <p:spPr>
          <a:xfrm>
            <a:off x="235570" y="329907"/>
            <a:ext cx="8099280" cy="7175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2000">
            <a:solidFill>
              <a:srgbClr val="3465A4"/>
            </a:solidFill>
            <a:custDash>
              <a:ds d="100000" sp="5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0" u="none" strike="noStrike" dirty="0">
                <a:solidFill>
                  <a:schemeClr val="dk1"/>
                </a:solidFill>
                <a:effectLst/>
                <a:uFillTx/>
                <a:latin typeface="Aptos"/>
                <a:ea typeface="DejaVu Sans"/>
              </a:rPr>
              <a:t> la democrazia è:</a:t>
            </a:r>
            <a:endParaRPr lang="it-IT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269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1924</Words>
  <Application>Microsoft Office PowerPoint</Application>
  <PresentationFormat>Widescreen</PresentationFormat>
  <Paragraphs>280</Paragraphs>
  <Slides>29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51" baseType="lpstr">
      <vt:lpstr>Abadi</vt:lpstr>
      <vt:lpstr>Alef</vt:lpstr>
      <vt:lpstr>Aptos</vt:lpstr>
      <vt:lpstr>Aptos Display</vt:lpstr>
      <vt:lpstr>Arial</vt:lpstr>
      <vt:lpstr>Arial Black</vt:lpstr>
      <vt:lpstr>Bahnschrift</vt:lpstr>
      <vt:lpstr>Berlin Sans FB Demi</vt:lpstr>
      <vt:lpstr>Blackadder ITC</vt:lpstr>
      <vt:lpstr>Bodoni MT Black</vt:lpstr>
      <vt:lpstr>Calibri Light</vt:lpstr>
      <vt:lpstr>Cascadia Mono</vt:lpstr>
      <vt:lpstr>Cavolini</vt:lpstr>
      <vt:lpstr>Chiller</vt:lpstr>
      <vt:lpstr>comic</vt:lpstr>
      <vt:lpstr>Comic Sans MS</vt:lpstr>
      <vt:lpstr>Cooper Black</vt:lpstr>
      <vt:lpstr>Edwardian Script ITC</vt:lpstr>
      <vt:lpstr>FuturaStd-Bold</vt:lpstr>
      <vt:lpstr>Noto Sans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maurizio moro</dc:creator>
  <cp:lastModifiedBy>maurizio moro</cp:lastModifiedBy>
  <cp:revision>64</cp:revision>
  <dcterms:created xsi:type="dcterms:W3CDTF">2025-08-13T14:21:11Z</dcterms:created>
  <dcterms:modified xsi:type="dcterms:W3CDTF">2026-02-16T22:12:29Z</dcterms:modified>
</cp:coreProperties>
</file>